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1" r:id="rId2"/>
    <p:sldId id="300" r:id="rId3"/>
    <p:sldId id="301" r:id="rId4"/>
    <p:sldId id="312" r:id="rId5"/>
    <p:sldId id="306" r:id="rId6"/>
    <p:sldId id="307" r:id="rId7"/>
    <p:sldId id="303" r:id="rId8"/>
    <p:sldId id="304" r:id="rId9"/>
    <p:sldId id="302" r:id="rId10"/>
    <p:sldId id="311" r:id="rId11"/>
    <p:sldId id="310" r:id="rId12"/>
    <p:sldId id="313" r:id="rId13"/>
    <p:sldId id="308" r:id="rId14"/>
    <p:sldId id="309" r:id="rId15"/>
  </p:sldIdLst>
  <p:sldSz cx="12192000" cy="6858000"/>
  <p:notesSz cx="6797675" cy="9926638"/>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26" autoAdjust="0"/>
    <p:restoredTop sz="94660"/>
  </p:normalViewPr>
  <p:slideViewPr>
    <p:cSldViewPr snapToGrid="0">
      <p:cViewPr varScale="1">
        <p:scale>
          <a:sx n="113" d="100"/>
          <a:sy n="113" d="100"/>
        </p:scale>
        <p:origin x="138"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82DCA0-30AB-4775-94A3-4057CED234C2}" type="datetimeFigureOut">
              <a:rPr lang="es-GT" smtClean="0"/>
              <a:t>30/09/2024</a:t>
            </a:fld>
            <a:endParaRPr lang="es-GT"/>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F15C1FA-4D4A-4C5E-BF26-E4544ED9DA90}" type="slidenum">
              <a:rPr lang="es-GT" smtClean="0"/>
              <a:t>‹Nº›</a:t>
            </a:fld>
            <a:endParaRPr lang="es-GT"/>
          </a:p>
        </p:txBody>
      </p:sp>
    </p:spTree>
    <p:extLst>
      <p:ext uri="{BB962C8B-B14F-4D97-AF65-F5344CB8AC3E}">
        <p14:creationId xmlns:p14="http://schemas.microsoft.com/office/powerpoint/2010/main" val="221211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DAE5FABD-26C8-4F74-B1E3-45BC91BC9D7B}" type="slidenum">
              <a:rPr kumimoji="0" lang="es-ES" sz="12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14798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DAE5FABD-26C8-4F74-B1E3-45BC91BC9D7B}" type="slidenum">
              <a:rPr kumimoji="0" lang="es-ES" sz="12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900598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53" name="Marcador de tex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es-ES" noProof="0"/>
              <a:t>I</a:t>
            </a:r>
          </a:p>
        </p:txBody>
      </p:sp>
      <p:sp>
        <p:nvSpPr>
          <p:cNvPr id="48" name="Forma libre: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Forma libre: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33" name="Rectángu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229175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subtítulo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08584026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TÍTULO_Azul">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424772215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TÍTULO_Verdema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70311161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ÍTULO_Naranja">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7028336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O TÍTULO_Rosa">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472267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TÍTULO_Azul clar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34223974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TÍTULO_Gris">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6149632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TÍTULO_Azul_Aplicar parche triangular 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6883624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subtítulo, imagen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9" name="Marcador de posición de imagen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número de diapositiva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39427460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e imagen, y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9" name="Marcador de posición de imagen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número de diapositiva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5243664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53" name="Marcador de tex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es-ES" noProof="0"/>
              <a:t>I</a:t>
            </a:r>
          </a:p>
        </p:txBody>
      </p:sp>
      <p:sp>
        <p:nvSpPr>
          <p:cNvPr id="48" name="Forma libre: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Forma libre: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33" name="Rectángu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3454784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e imagen, y barra blanca de forma superior">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2" name="Marcador de texto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rtlCol="0"/>
          <a:lstStyle>
            <a:lvl1pPr marL="0" indent="0">
              <a:buNone/>
              <a:defRPr>
                <a:solidFill>
                  <a:schemeClr val="tx1">
                    <a:alpha val="0"/>
                  </a:schemeClr>
                </a:solidFill>
              </a:defRPr>
            </a:lvl1pPr>
          </a:lstStyle>
          <a:p>
            <a:pPr lvl="0" rtl="0"/>
            <a:r>
              <a:rPr lang="es-ES" noProof="0"/>
              <a:t>I</a:t>
            </a:r>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6" name="Marcador de posición de número de diapositiva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9658119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de la imagen horizontal en dos y barra de forma superior">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21796592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de la imagen en dos y barra de forma superior">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411755541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de la imagen en dos, el contenido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2" name="Marcador de posición de número de diapositiva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52705831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de la imagen en dos, el contenido de la columna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2" name="Marcador de contenido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posición de número de diapositiva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24568340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ítulo de la imagen en dos, el contenido de la columna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texto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es-ES" noProof="0"/>
              <a:t>I</a:t>
            </a:r>
          </a:p>
        </p:txBody>
      </p:sp>
      <p:sp>
        <p:nvSpPr>
          <p:cNvPr id="12" name="Marcador de contenido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rtlCol="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rtl="0"/>
            <a:r>
              <a:rPr lang="es-ES" noProof="0"/>
              <a:t>Contenido importante</a:t>
            </a:r>
          </a:p>
        </p:txBody>
      </p:sp>
      <p:sp>
        <p:nvSpPr>
          <p:cNvPr id="8" name="Marcador de posición de imagen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rtlCol="0" anchor="ctr"/>
          <a:lstStyle>
            <a:lvl1pPr marL="0" indent="0" algn="ctr">
              <a:buNone/>
              <a:defRPr/>
            </a:lvl1pPr>
          </a:lstStyle>
          <a:p>
            <a:pPr rtl="0"/>
            <a:r>
              <a:rPr lang="es-ES" noProof="0"/>
              <a:t>Icono</a:t>
            </a:r>
          </a:p>
        </p:txBody>
      </p:sp>
      <p:sp>
        <p:nvSpPr>
          <p:cNvPr id="15" name="Marcador de número de diapositiva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11927792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de la imagen en dos y de varias imágenes, el contenido de la columna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4" name="Marcador de posición de imagen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5" name="Marcador de posición de imagen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6" name="Marcador de posición de imagen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número de diapositiva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95617593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n completa con barr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número de diapositiva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47306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n complet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7" name="Marcador de número de diapositiva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78974389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n complet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6" name="Marcador de texto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contenido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rtlCol="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rtl="0"/>
            <a:r>
              <a:rPr lang="es-ES" noProof="0"/>
              <a:t>Contenido importante</a:t>
            </a:r>
          </a:p>
        </p:txBody>
      </p:sp>
      <p:sp>
        <p:nvSpPr>
          <p:cNvPr id="10" name="Marcador de número de diapositiva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4779870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11" name="Marcador de texto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2" name="Marcador de texto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0" name="Marcador de tex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95400" y="1905000"/>
            <a:ext cx="5864382" cy="22752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295400" y="4297679"/>
            <a:ext cx="407258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13" name="Marcador de texto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4" name="Marcador de texto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2242415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Imagen complet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6" name="Marcador de texto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contenido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rtlCol="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rtl="0"/>
            <a:r>
              <a:rPr lang="es-ES" noProof="0"/>
              <a:t>Contenido importante</a:t>
            </a:r>
          </a:p>
        </p:txBody>
      </p:sp>
      <p:sp>
        <p:nvSpPr>
          <p:cNvPr id="10" name="Marcador de número de diapositiva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70485995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ítulo, contenido del subtítulo, de la imagen en dos y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rtlCol="0">
            <a:spAutoFit/>
          </a:bodyPr>
          <a:lstStyle>
            <a:lvl1pPr marL="0" indent="0">
              <a:buNone/>
              <a:defRPr sz="2400" b="1">
                <a:solidFill>
                  <a:schemeClr val="tx2"/>
                </a:solidFill>
              </a:defRPr>
            </a:lvl1pPr>
          </a:lstStyle>
          <a:p>
            <a:pPr lvl="0" rtl="0"/>
            <a:r>
              <a:rPr lang="es-ES" noProof="0"/>
              <a:t>AGREGAR TEXTO ADICIONAL </a:t>
            </a:r>
          </a:p>
        </p:txBody>
      </p:sp>
      <p:sp>
        <p:nvSpPr>
          <p:cNvPr id="12" name="Marcador de contenido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rtlCol="0">
            <a:spAutoFit/>
          </a:bodyPr>
          <a:lstStyle>
            <a:lvl1pPr marL="0" indent="0">
              <a:buNone/>
              <a:defRPr sz="2400" b="1">
                <a:solidFill>
                  <a:schemeClr val="accent2"/>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es-ES" noProof="0"/>
              <a:t>Icono</a:t>
            </a:r>
          </a:p>
        </p:txBody>
      </p:sp>
      <p:sp>
        <p:nvSpPr>
          <p:cNvPr id="15" name="Marcador de posición de imagen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rtlCol="0" anchor="ctr"/>
          <a:lstStyle>
            <a:lvl1pPr marL="0" indent="0" algn="ctr">
              <a:buNone/>
              <a:defRPr/>
            </a:lvl1pPr>
          </a:lstStyle>
          <a:p>
            <a:pPr rtl="0"/>
            <a:r>
              <a:rPr lang="es-ES" noProof="0"/>
              <a:t>Icono</a:t>
            </a:r>
          </a:p>
        </p:txBody>
      </p:sp>
      <p:sp>
        <p:nvSpPr>
          <p:cNvPr id="17" name="Marcador de posición de número de diapositiva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418168201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ítulo, contenido del subtítulo, de la imagen en dos y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rtlCol="0">
            <a:noAutofit/>
          </a:bodyPr>
          <a:lstStyle>
            <a:lvl1pPr marL="0" indent="0">
              <a:buNone/>
              <a:defRPr sz="2400" b="1">
                <a:solidFill>
                  <a:schemeClr val="tx2"/>
                </a:solidFill>
              </a:defRPr>
            </a:lvl1pPr>
          </a:lstStyle>
          <a:p>
            <a:pPr lvl="0" rtl="0"/>
            <a:r>
              <a:rPr lang="es-ES" noProof="0"/>
              <a:t>AGREGAR TEXTO ADICIONAL </a:t>
            </a:r>
          </a:p>
        </p:txBody>
      </p:sp>
      <p:sp>
        <p:nvSpPr>
          <p:cNvPr id="12" name="Marcador de contenido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rtlCol="0">
            <a:noAutofit/>
          </a:bodyPr>
          <a:lstStyle>
            <a:lvl1pPr marL="0" indent="0">
              <a:buNone/>
              <a:defRPr sz="2400" b="1">
                <a:solidFill>
                  <a:schemeClr val="accent5"/>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es-ES" noProof="0"/>
              <a:t>Icono</a:t>
            </a:r>
          </a:p>
        </p:txBody>
      </p:sp>
      <p:sp>
        <p:nvSpPr>
          <p:cNvPr id="15" name="Marcador de posición de imagen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rtlCol="0" anchor="ctr"/>
          <a:lstStyle>
            <a:lvl1pPr marL="0" indent="0" algn="ctr">
              <a:buNone/>
              <a:defRPr/>
            </a:lvl1pPr>
          </a:lstStyle>
          <a:p>
            <a:pPr rtl="0"/>
            <a:r>
              <a:rPr lang="es-ES" noProof="0"/>
              <a:t>Icono</a:t>
            </a:r>
          </a:p>
        </p:txBody>
      </p:sp>
      <p:sp>
        <p:nvSpPr>
          <p:cNvPr id="16" name="Marcador de contenido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rtlCol="0">
            <a:noAutofit/>
          </a:bodyPr>
          <a:lstStyle>
            <a:lvl1pPr marL="0" indent="0">
              <a:buNone/>
              <a:defRPr sz="2400" b="1">
                <a:solidFill>
                  <a:schemeClr val="accent2"/>
                </a:solidFill>
              </a:defRPr>
            </a:lvl1pPr>
          </a:lstStyle>
          <a:p>
            <a:pPr lvl="0" rtl="0"/>
            <a:r>
              <a:rPr lang="es-ES" noProof="0"/>
              <a:t>AGREGAR TEXTO ADICIONAL </a:t>
            </a:r>
          </a:p>
        </p:txBody>
      </p:sp>
      <p:sp>
        <p:nvSpPr>
          <p:cNvPr id="19" name="Marcador de posición de imagen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rtlCol="0" anchor="ctr"/>
          <a:lstStyle>
            <a:lvl1pPr marL="0" indent="0" algn="ctr">
              <a:buNone/>
              <a:defRPr/>
            </a:lvl1pPr>
          </a:lstStyle>
          <a:p>
            <a:pPr rtl="0"/>
            <a:r>
              <a:rPr lang="es-ES" noProof="0"/>
              <a:t>Icono</a:t>
            </a:r>
          </a:p>
        </p:txBody>
      </p:sp>
      <p:sp>
        <p:nvSpPr>
          <p:cNvPr id="21" name="Marcador de posición de número de diapositiva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1731734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ítulo de icono de contenido 2 filas">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rtlCol="0" anchor="ctr">
            <a:noAutofit/>
          </a:bodyPr>
          <a:lstStyle>
            <a:lvl1pPr>
              <a:defRPr/>
            </a:lvl1pPr>
          </a:lstStyle>
          <a:p>
            <a:pPr lvl="0" rtl="0"/>
            <a:r>
              <a:rPr lang="es-ES" noProof="0"/>
              <a:t>Texto descriptivo </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rtlCol="0">
            <a:noAutofit/>
          </a:bodyPr>
          <a:lstStyle>
            <a:lvl1pPr marL="0" indent="0">
              <a:buNone/>
              <a:defRPr sz="2400" b="1">
                <a:solidFill>
                  <a:schemeClr val="tx2"/>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es-ES" noProof="0"/>
              <a:t>Icono</a:t>
            </a:r>
          </a:p>
        </p:txBody>
      </p:sp>
      <p:sp>
        <p:nvSpPr>
          <p:cNvPr id="20" name="Marcador de contenid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rtlCol="0" anchor="ctr">
            <a:noAutofit/>
          </a:bodyPr>
          <a:lstStyle>
            <a:lvl1pPr>
              <a:defRPr/>
            </a:lvl1pPr>
          </a:lstStyle>
          <a:p>
            <a:pPr lvl="0" rtl="0"/>
            <a:r>
              <a:rPr lang="es-ES" noProof="0"/>
              <a:t>Texto descriptivo </a:t>
            </a:r>
          </a:p>
        </p:txBody>
      </p:sp>
      <p:sp>
        <p:nvSpPr>
          <p:cNvPr id="21" name="Marcador de tex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rtlCol="0">
            <a:noAutofit/>
          </a:bodyPr>
          <a:lstStyle>
            <a:lvl1pPr marL="0" indent="0">
              <a:buNone/>
              <a:defRPr sz="2400" b="1">
                <a:solidFill>
                  <a:schemeClr val="accent5"/>
                </a:solidFill>
              </a:defRPr>
            </a:lvl1pPr>
          </a:lstStyle>
          <a:p>
            <a:pPr lvl="0" rtl="0"/>
            <a:r>
              <a:rPr lang="es-ES" noProof="0"/>
              <a:t>AGREGAR TEXTO ADICIONAL </a:t>
            </a:r>
          </a:p>
        </p:txBody>
      </p:sp>
      <p:sp>
        <p:nvSpPr>
          <p:cNvPr id="22" name="Marcador de posición de imagen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rtlCol="0" anchor="ctr"/>
          <a:lstStyle>
            <a:lvl1pPr marL="0" indent="0" algn="ctr">
              <a:buNone/>
              <a:defRPr/>
            </a:lvl1pPr>
          </a:lstStyle>
          <a:p>
            <a:pPr rtl="0"/>
            <a:r>
              <a:rPr lang="es-ES" noProof="0"/>
              <a:t>Icono</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612129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ítulo de icono de contenido 3 filas">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rtlCol="0"/>
          <a:lstStyle>
            <a:lvl1pPr>
              <a:defRPr/>
            </a:lvl1pPr>
          </a:lstStyle>
          <a:p>
            <a:pPr lvl="0" rtl="0"/>
            <a:r>
              <a:rPr lang="es-ES" noProof="0"/>
              <a:t>Texto descriptivo </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547465"/>
            <a:ext cx="3810000" cy="757130"/>
          </a:xfrm>
          <a:noFill/>
        </p:spPr>
        <p:txBody>
          <a:bodyPr wrap="square" lIns="91440" rIns="91440" rtlCol="0" anchor="ctr">
            <a:spAutoFit/>
          </a:bodyPr>
          <a:lstStyle>
            <a:lvl1pPr marL="0" indent="0">
              <a:buNone/>
              <a:defRPr sz="2400" b="1">
                <a:solidFill>
                  <a:schemeClr val="tx2"/>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es-ES" noProof="0"/>
              <a:t>Icono</a:t>
            </a:r>
          </a:p>
        </p:txBody>
      </p:sp>
      <p:sp>
        <p:nvSpPr>
          <p:cNvPr id="20" name="Marcador de contenid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rtlCol="0"/>
          <a:lstStyle>
            <a:lvl1pPr>
              <a:defRPr/>
            </a:lvl1pPr>
          </a:lstStyle>
          <a:p>
            <a:pPr lvl="0" rtl="0"/>
            <a:r>
              <a:rPr lang="es-ES" noProof="0"/>
              <a:t>Texto descriptivo </a:t>
            </a:r>
          </a:p>
        </p:txBody>
      </p:sp>
      <p:sp>
        <p:nvSpPr>
          <p:cNvPr id="21" name="Marcador de tex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680800"/>
            <a:ext cx="3810000" cy="757130"/>
          </a:xfrm>
          <a:noFill/>
        </p:spPr>
        <p:txBody>
          <a:bodyPr wrap="square" lIns="91440" rIns="91440" rtlCol="0" anchor="ctr">
            <a:spAutoFit/>
          </a:bodyPr>
          <a:lstStyle>
            <a:lvl1pPr marL="0" indent="0">
              <a:buNone/>
              <a:defRPr sz="2400" b="1">
                <a:solidFill>
                  <a:schemeClr val="accent5"/>
                </a:solidFill>
              </a:defRPr>
            </a:lvl1pPr>
          </a:lstStyle>
          <a:p>
            <a:pPr lvl="0" rtl="0"/>
            <a:r>
              <a:rPr lang="es-ES" noProof="0"/>
              <a:t>AGREGAR TEXTO ADICIONAL </a:t>
            </a:r>
          </a:p>
        </p:txBody>
      </p:sp>
      <p:sp>
        <p:nvSpPr>
          <p:cNvPr id="22" name="Marcador de posición de imagen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rtlCol="0" anchor="ctr"/>
          <a:lstStyle>
            <a:lvl1pPr marL="0" indent="0" algn="ctr">
              <a:buNone/>
              <a:defRPr/>
            </a:lvl1pPr>
          </a:lstStyle>
          <a:p>
            <a:pPr rtl="0"/>
            <a:r>
              <a:rPr lang="es-ES" noProof="0"/>
              <a:t>Icono</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3" name="Marcador de contenido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rtlCol="0"/>
          <a:lstStyle>
            <a:lvl1pPr>
              <a:defRPr/>
            </a:lvl1pPr>
          </a:lstStyle>
          <a:p>
            <a:pPr lvl="0" rtl="0"/>
            <a:r>
              <a:rPr lang="es-ES" noProof="0"/>
              <a:t>Texto descriptivo </a:t>
            </a:r>
          </a:p>
        </p:txBody>
      </p:sp>
      <p:sp>
        <p:nvSpPr>
          <p:cNvPr id="17" name="Marcador de texto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814136"/>
            <a:ext cx="3810000" cy="757130"/>
          </a:xfrm>
          <a:noFill/>
        </p:spPr>
        <p:txBody>
          <a:bodyPr wrap="square" lIns="91440" rIns="91440" rtlCol="0" anchor="ctr">
            <a:spAutoFit/>
          </a:bodyPr>
          <a:lstStyle>
            <a:lvl1pPr marL="0" indent="0">
              <a:buNone/>
              <a:defRPr sz="2400" b="1">
                <a:solidFill>
                  <a:schemeClr val="accent6"/>
                </a:solidFill>
              </a:defRPr>
            </a:lvl1pPr>
          </a:lstStyle>
          <a:p>
            <a:pPr lvl="0" rtl="0"/>
            <a:r>
              <a:rPr lang="es-ES" noProof="0"/>
              <a:t>AGREGAR TEXTO ADICIONAL </a:t>
            </a:r>
          </a:p>
        </p:txBody>
      </p:sp>
      <p:sp>
        <p:nvSpPr>
          <p:cNvPr id="19" name="Marcador de posición de imagen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rtlCol="0" anchor="ctr"/>
          <a:lstStyle>
            <a:lvl1pPr marL="0" indent="0" algn="ctr">
              <a:buNone/>
              <a:defRPr/>
            </a:lvl1pPr>
          </a:lstStyle>
          <a:p>
            <a:pPr rtl="0"/>
            <a:r>
              <a:rPr lang="es-ES" noProof="0"/>
              <a:t>Icono</a:t>
            </a:r>
          </a:p>
        </p:txBody>
      </p:sp>
    </p:spTree>
    <p:extLst>
      <p:ext uri="{BB962C8B-B14F-4D97-AF65-F5344CB8AC3E}">
        <p14:creationId xmlns:p14="http://schemas.microsoft.com/office/powerpoint/2010/main" val="138853960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o de contenido 3 filas a aplicar parche de título lateral">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rtlCol="0" anchor="ctr">
            <a:noAutofit/>
          </a:bodyPr>
          <a:lstStyle>
            <a:lvl1pPr marL="0" indent="0">
              <a:buNone/>
              <a:defRPr sz="1400"/>
            </a:lvl1pPr>
          </a:lstStyle>
          <a:p>
            <a:pPr lvl="0" rtl="0"/>
            <a:r>
              <a:rPr lang="es-ES" noProof="0"/>
              <a:t>Texto descriptivo </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rtlCol="0" anchor="ctr">
            <a:noAutofit/>
          </a:bodyPr>
          <a:lstStyle>
            <a:lvl1pPr marL="0" indent="0" algn="r">
              <a:buNone/>
              <a:defRPr sz="2000" b="1">
                <a:solidFill>
                  <a:schemeClr val="tx2"/>
                </a:solidFill>
              </a:defRPr>
            </a:lvl1pPr>
          </a:lstStyle>
          <a:p>
            <a:pPr lvl="0" rtl="0"/>
            <a:r>
              <a:rPr lang="es-ES" noProof="0"/>
              <a:t>AGREGAR TEXTO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es-ES" noProof="0"/>
              <a:t>Icono</a:t>
            </a:r>
          </a:p>
        </p:txBody>
      </p:sp>
      <p:sp>
        <p:nvSpPr>
          <p:cNvPr id="20" name="Marcador de contenid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rtlCol="0" anchor="ctr">
            <a:noAutofit/>
          </a:bodyPr>
          <a:lstStyle>
            <a:lvl1pPr marL="0" indent="0">
              <a:buNone/>
              <a:defRPr sz="1400"/>
            </a:lvl1pPr>
          </a:lstStyle>
          <a:p>
            <a:pPr lvl="0" rtl="0"/>
            <a:r>
              <a:rPr lang="es-ES" noProof="0"/>
              <a:t>Texto descriptivo </a:t>
            </a:r>
          </a:p>
        </p:txBody>
      </p:sp>
      <p:sp>
        <p:nvSpPr>
          <p:cNvPr id="21" name="Marcador de tex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rtlCol="0" anchor="ctr">
            <a:noAutofit/>
          </a:bodyPr>
          <a:lstStyle>
            <a:lvl1pPr marL="0" indent="0" algn="r">
              <a:buNone/>
              <a:defRPr sz="2000" b="1">
                <a:solidFill>
                  <a:schemeClr val="accent5"/>
                </a:solidFill>
              </a:defRPr>
            </a:lvl1pPr>
          </a:lstStyle>
          <a:p>
            <a:pPr lvl="0" rtl="0"/>
            <a:r>
              <a:rPr lang="es-ES" noProof="0"/>
              <a:t>AGREGAR TEXTO </a:t>
            </a:r>
          </a:p>
        </p:txBody>
      </p:sp>
      <p:sp>
        <p:nvSpPr>
          <p:cNvPr id="22" name="Marcador de posición de imagen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es-ES" noProof="0"/>
              <a:t>Icono</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3" name="Marcador de contenido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rtlCol="0" anchor="ctr">
            <a:noAutofit/>
          </a:bodyPr>
          <a:lstStyle>
            <a:lvl1pPr marL="0" indent="0">
              <a:buNone/>
              <a:defRPr sz="1400"/>
            </a:lvl1pPr>
          </a:lstStyle>
          <a:p>
            <a:pPr lvl="0" rtl="0"/>
            <a:r>
              <a:rPr lang="es-ES" noProof="0"/>
              <a:t>Texto descriptivo </a:t>
            </a:r>
          </a:p>
        </p:txBody>
      </p:sp>
      <p:sp>
        <p:nvSpPr>
          <p:cNvPr id="17" name="Marcador de texto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rtlCol="0" anchor="ctr">
            <a:noAutofit/>
          </a:bodyPr>
          <a:lstStyle>
            <a:lvl1pPr marL="0" indent="0" algn="r">
              <a:buNone/>
              <a:defRPr sz="2000" b="1">
                <a:solidFill>
                  <a:schemeClr val="accent6"/>
                </a:solidFill>
              </a:defRPr>
            </a:lvl1pPr>
          </a:lstStyle>
          <a:p>
            <a:pPr lvl="0" rtl="0"/>
            <a:r>
              <a:rPr lang="es-ES" noProof="0"/>
              <a:t>AGREGAR TEXTO </a:t>
            </a:r>
          </a:p>
        </p:txBody>
      </p:sp>
      <p:sp>
        <p:nvSpPr>
          <p:cNvPr id="19" name="Marcador de posición de imagen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es-ES" noProof="0"/>
              <a:t>Icono</a:t>
            </a:r>
          </a:p>
        </p:txBody>
      </p:sp>
      <p:sp>
        <p:nvSpPr>
          <p:cNvPr id="35" name="Forma libre: Forma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5422534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o título a aplicar parche de título lateral">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5" name="Forma libre: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18" name="Conector recto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Marcador de posición de imagen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 1</a:t>
            </a:r>
          </a:p>
        </p:txBody>
      </p:sp>
      <p:sp>
        <p:nvSpPr>
          <p:cNvPr id="30" name="Marcador de posición de imagen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 2</a:t>
            </a:r>
          </a:p>
        </p:txBody>
      </p:sp>
      <p:sp>
        <p:nvSpPr>
          <p:cNvPr id="31" name="Marcador de posición de imagen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 3</a:t>
            </a:r>
          </a:p>
        </p:txBody>
      </p:sp>
      <p:sp>
        <p:nvSpPr>
          <p:cNvPr id="32" name="Marcador de texto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es-ES" noProof="0"/>
              <a:t>AGREGAR TEXTO </a:t>
            </a:r>
          </a:p>
        </p:txBody>
      </p:sp>
      <p:sp>
        <p:nvSpPr>
          <p:cNvPr id="33" name="Marcador de texto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es-ES" noProof="0"/>
              <a:t>AGREGAR TEXTO </a:t>
            </a:r>
          </a:p>
        </p:txBody>
      </p:sp>
      <p:sp>
        <p:nvSpPr>
          <p:cNvPr id="35" name="Marcador de texto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es-ES" noProof="0"/>
              <a:t>AGREGAR TEXTO </a:t>
            </a:r>
          </a:p>
        </p:txBody>
      </p:sp>
    </p:spTree>
    <p:extLst>
      <p:ext uri="{BB962C8B-B14F-4D97-AF65-F5344CB8AC3E}">
        <p14:creationId xmlns:p14="http://schemas.microsoft.com/office/powerpoint/2010/main" val="369666276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a de equipo">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5" name="Forma libre: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18" name="Conector recto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Marcador de posición de imagen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32" name="Marcador de texto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latin typeface="+mj-lt"/>
              </a:defRPr>
            </a:lvl1pPr>
          </a:lstStyle>
          <a:p>
            <a:pPr lvl="0" rtl="0"/>
            <a:r>
              <a:rPr lang="es-ES" noProof="0"/>
              <a:t>AGREGAR TEXTO </a:t>
            </a:r>
          </a:p>
        </p:txBody>
      </p:sp>
      <p:sp>
        <p:nvSpPr>
          <p:cNvPr id="17" name="Marcador de texto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rtlCol="0" anchor="t">
            <a:noAutofit/>
          </a:bodyPr>
          <a:lstStyle>
            <a:lvl1pPr marL="0" indent="0" algn="ctr">
              <a:spcBef>
                <a:spcPts val="0"/>
              </a:spcBef>
              <a:spcAft>
                <a:spcPts val="0"/>
              </a:spcAft>
              <a:buNone/>
              <a:defRPr sz="1400" b="0">
                <a:solidFill>
                  <a:schemeClr val="tx2"/>
                </a:solidFill>
                <a:latin typeface="+mn-lt"/>
              </a:defRPr>
            </a:lvl1pPr>
          </a:lstStyle>
          <a:p>
            <a:pPr lvl="0" rtl="0"/>
            <a:r>
              <a:rPr lang="es-ES" noProof="0"/>
              <a:t>Descripción</a:t>
            </a:r>
          </a:p>
        </p:txBody>
      </p:sp>
      <p:cxnSp>
        <p:nvCxnSpPr>
          <p:cNvPr id="5" name="Conector recto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upo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Conector recto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Marcador de posición de imagen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posición de imagen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7" name="Marcador de posición de imagen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cxnSp>
        <p:nvCxnSpPr>
          <p:cNvPr id="36" name="Conector recto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upo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Conector recto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Marcador de posición de imagen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2" name="Marcador de posición de imagen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3" name="Marcador de posición de imagen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4" name="Marcador de texto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5" name="Marcador de texto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6" name="Marcador de texto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7" name="Marcador de texto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8" name="Marcador de texto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9" name="Marcador de texto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Tree>
    <p:extLst>
      <p:ext uri="{BB962C8B-B14F-4D97-AF65-F5344CB8AC3E}">
        <p14:creationId xmlns:p14="http://schemas.microsoft.com/office/powerpoint/2010/main" val="5032167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LO TÍTULO_Organigrama">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tex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es-ES" noProof="0"/>
              <a:t>AGREGAR TEXTO </a:t>
            </a:r>
          </a:p>
        </p:txBody>
      </p:sp>
      <p:sp>
        <p:nvSpPr>
          <p:cNvPr id="12" name="Marcador de tex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es-ES" noProof="0"/>
              <a:t>Descripción</a:t>
            </a:r>
          </a:p>
        </p:txBody>
      </p:sp>
      <p:cxnSp>
        <p:nvCxnSpPr>
          <p:cNvPr id="14" name="Conector rec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Marcador de posición de imagen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17" name="Marcador de tex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18" name="Marcador de tex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19" name="Marcador de posición de imagen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0" name="Marcador de tex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1" name="Marcador de tex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2" name="Marcador de posición de imagen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3" name="Marcador de tex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4" name="Marcador de tex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5" name="Marcador de posición de imagen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tex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7" name="Marcador de tex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8" name="Marcador de posición de imagen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9" name="Marcador de tex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30" name="Marcador de tex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Tree>
    <p:extLst>
      <p:ext uri="{BB962C8B-B14F-4D97-AF65-F5344CB8AC3E}">
        <p14:creationId xmlns:p14="http://schemas.microsoft.com/office/powerpoint/2010/main" val="253347566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LO TÍTULO_Organigrama 6">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tex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es-ES" noProof="0"/>
              <a:t>AGREGAR TEXTO </a:t>
            </a:r>
          </a:p>
        </p:txBody>
      </p:sp>
      <p:sp>
        <p:nvSpPr>
          <p:cNvPr id="12" name="Marcador de tex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es-ES" noProof="0"/>
              <a:t>Descripción</a:t>
            </a:r>
          </a:p>
        </p:txBody>
      </p:sp>
      <p:cxnSp>
        <p:nvCxnSpPr>
          <p:cNvPr id="14" name="Conector rec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Marcador de posición de imagen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17" name="Marcador de tex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18" name="Marcador de tex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19" name="Marcador de posición de imagen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0" name="Marcador de tex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1" name="Marcador de tex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2" name="Marcador de posición de imagen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3" name="Marcador de tex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4" name="Marcador de tex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5" name="Marcador de posición de imagen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tex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7" name="Marcador de tex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8" name="Marcador de posición de imagen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9" name="Marcador de tex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30" name="Marcador de tex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31" name="Marcador de posición de imagen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32" name="Marcador de texto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33" name="Marcador de texto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Tree>
    <p:extLst>
      <p:ext uri="{BB962C8B-B14F-4D97-AF65-F5344CB8AC3E}">
        <p14:creationId xmlns:p14="http://schemas.microsoft.com/office/powerpoint/2010/main" val="56067399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de título_Amarillo oscuro">
    <p:spTree>
      <p:nvGrpSpPr>
        <p:cNvPr id="1" name=""/>
        <p:cNvGrpSpPr/>
        <p:nvPr/>
      </p:nvGrpSpPr>
      <p:grpSpPr>
        <a:xfrm>
          <a:off x="0" y="0"/>
          <a:ext cx="0" cy="0"/>
          <a:chOff x="0" y="0"/>
          <a:chExt cx="0" cy="0"/>
        </a:xfrm>
      </p:grpSpPr>
      <p:sp>
        <p:nvSpPr>
          <p:cNvPr id="26" name="Marcador de posición de imagen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27" name="Marcador de texto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4" name="Marcador de texto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Tree>
    <p:extLst>
      <p:ext uri="{BB962C8B-B14F-4D97-AF65-F5344CB8AC3E}">
        <p14:creationId xmlns:p14="http://schemas.microsoft.com/office/powerpoint/2010/main" val="2763070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LO TÍTULO_Organigrama 12">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tex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es-ES" noProof="0"/>
              <a:t>AGREGAR TEXTO </a:t>
            </a:r>
          </a:p>
        </p:txBody>
      </p:sp>
      <p:sp>
        <p:nvSpPr>
          <p:cNvPr id="12" name="Marcador de tex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es-ES" noProof="0"/>
              <a:t>Descripción</a:t>
            </a:r>
          </a:p>
        </p:txBody>
      </p:sp>
      <p:cxnSp>
        <p:nvCxnSpPr>
          <p:cNvPr id="14" name="Conector rec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Marcador de posición de imagen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17" name="Marcador de tex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18" name="Marcador de tex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19" name="Marcador de posición de imagen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0" name="Marcador de tex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21" name="Marcador de tex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22" name="Marcador de posición de imagen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3" name="Marcador de tex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24" name="Marcador de tex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25" name="Marcador de posición de imagen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tex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27" name="Marcador de tex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28" name="Marcador de posición de imagen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9" name="Marcador de tex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30" name="Marcador de tex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31" name="Marcador de posición de imagen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32" name="Marcador de texto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33" name="Marcador de texto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cxnSp>
        <p:nvCxnSpPr>
          <p:cNvPr id="34" name="Conector recto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Marcador de posición de imagen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39" name="Marcador de texto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0" name="Marcador de texto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41" name="Marcador de posición de imagen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2" name="Marcador de texto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3" name="Marcador de texto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44" name="Marcador de posición de imagen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5" name="Marcador de texto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6" name="Marcador de texto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47" name="Marcador de posición de imagen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8" name="Marcador de texto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9" name="Marcador de texto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Tree>
    <p:extLst>
      <p:ext uri="{BB962C8B-B14F-4D97-AF65-F5344CB8AC3E}">
        <p14:creationId xmlns:p14="http://schemas.microsoft.com/office/powerpoint/2010/main" val="39661480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olo título a aplicar parche de título lateral">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5" name="Forma libre: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04696606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eyenda de la imagen Content_Blue">
    <p:bg>
      <p:bgPr>
        <a:solidFill>
          <a:schemeClr val="tx2"/>
        </a:solidFill>
        <a:effectLst/>
      </p:bgPr>
    </p:bg>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57300" y="3962400"/>
            <a:ext cx="4114800" cy="1981200"/>
          </a:xfrm>
        </p:spPr>
        <p:txBody>
          <a:bodyPr rtlCol="0" anchor="ctr">
            <a:noAutofit/>
          </a:bodyPr>
          <a:lstStyle>
            <a:lvl1pPr algn="ctr">
              <a:lnSpc>
                <a:spcPct val="80000"/>
              </a:lnSpc>
              <a:defRPr sz="4000" b="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463706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ítulo de imagen Content_Orange">
    <p:bg>
      <p:bgPr>
        <a:solidFill>
          <a:schemeClr val="accent2"/>
        </a:solidFill>
        <a:effectLst/>
      </p:bgPr>
    </p:bg>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57300" y="3962400"/>
            <a:ext cx="4114800" cy="1981200"/>
          </a:xfrm>
        </p:spPr>
        <p:txBody>
          <a:bodyPr rtlCol="0" anchor="ctr">
            <a:noAutofit/>
          </a:bodyPr>
          <a:lstStyle>
            <a:lvl1pPr algn="ctr">
              <a:lnSpc>
                <a:spcPct val="80000"/>
              </a:lnSpc>
              <a:defRPr sz="4000" b="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3769701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ición">
    <p:spTree>
      <p:nvGrpSpPr>
        <p:cNvPr id="1" name=""/>
        <p:cNvGrpSpPr/>
        <p:nvPr/>
      </p:nvGrpSpPr>
      <p:grpSpPr>
        <a:xfrm>
          <a:off x="0" y="0"/>
          <a:ext cx="0" cy="0"/>
          <a:chOff x="0" y="0"/>
          <a:chExt cx="0" cy="0"/>
        </a:xfrm>
      </p:grpSpPr>
      <p:sp>
        <p:nvSpPr>
          <p:cNvPr id="9" name="Marcador de tex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tex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es-ES" noProof="0"/>
              <a:t>Haga clic para modificar el estilo de título del patrón</a:t>
            </a:r>
          </a:p>
        </p:txBody>
      </p:sp>
      <p:sp>
        <p:nvSpPr>
          <p:cNvPr id="8" name="Marcador de tex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784880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ransición">
    <p:spTree>
      <p:nvGrpSpPr>
        <p:cNvPr id="1" name=""/>
        <p:cNvGrpSpPr/>
        <p:nvPr/>
      </p:nvGrpSpPr>
      <p:grpSpPr>
        <a:xfrm>
          <a:off x="0" y="0"/>
          <a:ext cx="0" cy="0"/>
          <a:chOff x="0" y="0"/>
          <a:chExt cx="0" cy="0"/>
        </a:xfrm>
      </p:grpSpPr>
      <p:sp>
        <p:nvSpPr>
          <p:cNvPr id="9" name="Marcador de tex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tex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es-ES" noProof="0"/>
              <a:t>Haga clic para modificar el estilo de título del patrón</a:t>
            </a:r>
          </a:p>
        </p:txBody>
      </p:sp>
      <p:sp>
        <p:nvSpPr>
          <p:cNvPr id="8" name="Marcador de tex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3440240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ransición">
    <p:spTree>
      <p:nvGrpSpPr>
        <p:cNvPr id="1" name=""/>
        <p:cNvGrpSpPr/>
        <p:nvPr/>
      </p:nvGrpSpPr>
      <p:grpSpPr>
        <a:xfrm>
          <a:off x="0" y="0"/>
          <a:ext cx="0" cy="0"/>
          <a:chOff x="0" y="0"/>
          <a:chExt cx="0" cy="0"/>
        </a:xfrm>
      </p:grpSpPr>
      <p:sp>
        <p:nvSpPr>
          <p:cNvPr id="9" name="Marcador de tex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tex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es-ES" noProof="0"/>
              <a:t>Haga clic para modificar el estilo de título del patrón</a:t>
            </a:r>
          </a:p>
        </p:txBody>
      </p:sp>
      <p:sp>
        <p:nvSpPr>
          <p:cNvPr id="8" name="Marcador de tex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4117451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ransición">
    <p:spTree>
      <p:nvGrpSpPr>
        <p:cNvPr id="1" name=""/>
        <p:cNvGrpSpPr/>
        <p:nvPr/>
      </p:nvGrpSpPr>
      <p:grpSpPr>
        <a:xfrm>
          <a:off x="0" y="0"/>
          <a:ext cx="0" cy="0"/>
          <a:chOff x="0" y="0"/>
          <a:chExt cx="0" cy="0"/>
        </a:xfrm>
      </p:grpSpPr>
      <p:sp>
        <p:nvSpPr>
          <p:cNvPr id="25" name="Marcador de posición de imagen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6" name="Marcador de texto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rtlCol="0" anchor="b">
            <a:normAutofit/>
          </a:bodyPr>
          <a:lstStyle>
            <a:lvl1pPr algn="ctr">
              <a:defRPr sz="6000">
                <a:solidFill>
                  <a:schemeClr val="bg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999905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4150463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23502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19" name="Marcador de posición de imagen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7" name="Marcador de texto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2" name="Marcador de texto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10" name="Marcador de tex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Tree>
    <p:extLst>
      <p:ext uri="{BB962C8B-B14F-4D97-AF65-F5344CB8AC3E}">
        <p14:creationId xmlns:p14="http://schemas.microsoft.com/office/powerpoint/2010/main" val="32592789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425245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987513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1">
    <p:bg>
      <p:bgPr>
        <a:solidFill>
          <a:schemeClr val="bg1">
            <a:lumMod val="95000"/>
          </a:schemeClr>
        </a:solidFill>
        <a:effectLst/>
      </p:bgPr>
    </p:bg>
    <p:spTree>
      <p:nvGrpSpPr>
        <p:cNvPr id="1" name=""/>
        <p:cNvGrpSpPr/>
        <p:nvPr/>
      </p:nvGrpSpPr>
      <p:grpSpPr>
        <a:xfrm>
          <a:off x="0" y="0"/>
          <a:ext cx="0" cy="0"/>
          <a:chOff x="0" y="0"/>
          <a:chExt cx="0" cy="0"/>
        </a:xfrm>
      </p:grpSpPr>
      <p:sp>
        <p:nvSpPr>
          <p:cNvPr id="53" name="Marcador de tex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es-ES" noProof="0"/>
              <a:t>I</a:t>
            </a:r>
          </a:p>
        </p:txBody>
      </p:sp>
      <p:sp>
        <p:nvSpPr>
          <p:cNvPr id="48" name="Forma libre: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Forma libre: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1378135" y="1219200"/>
            <a:ext cx="7232465" cy="9036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Gracias</a:t>
            </a:r>
          </a:p>
        </p:txBody>
      </p:sp>
      <p:sp>
        <p:nvSpPr>
          <p:cNvPr id="33" name="Rectángu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1653341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2">
    <p:spTree>
      <p:nvGrpSpPr>
        <p:cNvPr id="1" name=""/>
        <p:cNvGrpSpPr/>
        <p:nvPr/>
      </p:nvGrpSpPr>
      <p:grpSpPr>
        <a:xfrm>
          <a:off x="0" y="0"/>
          <a:ext cx="0" cy="0"/>
          <a:chOff x="0" y="0"/>
          <a:chExt cx="0" cy="0"/>
        </a:xfrm>
      </p:grpSpPr>
      <p:sp>
        <p:nvSpPr>
          <p:cNvPr id="26" name="Marcador de posición de imagen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27" name="Marcador de texto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4" name="Marcador de texto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es-ES" noProof="0"/>
              <a:t>Gracias</a:t>
            </a:r>
          </a:p>
        </p:txBody>
      </p:sp>
    </p:spTree>
    <p:extLst>
      <p:ext uri="{BB962C8B-B14F-4D97-AF65-F5344CB8AC3E}">
        <p14:creationId xmlns:p14="http://schemas.microsoft.com/office/powerpoint/2010/main" val="301885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3">
    <p:bg>
      <p:bgPr>
        <a:solidFill>
          <a:schemeClr val="bg1">
            <a:lumMod val="95000"/>
          </a:schemeClr>
        </a:solidFill>
        <a:effectLst/>
      </p:bgPr>
    </p:bg>
    <p:spTree>
      <p:nvGrpSpPr>
        <p:cNvPr id="1" name=""/>
        <p:cNvGrpSpPr/>
        <p:nvPr/>
      </p:nvGrpSpPr>
      <p:grpSpPr>
        <a:xfrm>
          <a:off x="0" y="0"/>
          <a:ext cx="0" cy="0"/>
          <a:chOff x="0" y="0"/>
          <a:chExt cx="0" cy="0"/>
        </a:xfrm>
      </p:grpSpPr>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7" name="Marcador de texto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2" name="Marcador de texto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10" name="Marcador de tex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es-ES" noProof="0"/>
              <a:t>Gracias</a:t>
            </a:r>
          </a:p>
        </p:txBody>
      </p:sp>
    </p:spTree>
    <p:extLst>
      <p:ext uri="{BB962C8B-B14F-4D97-AF65-F5344CB8AC3E}">
        <p14:creationId xmlns:p14="http://schemas.microsoft.com/office/powerpoint/2010/main" val="2812114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4">
    <p:bg>
      <p:bgPr>
        <a:solidFill>
          <a:schemeClr val="bg1">
            <a:lumMod val="95000"/>
          </a:schemeClr>
        </a:solidFill>
        <a:effectLst/>
      </p:bgPr>
    </p:bg>
    <p:spTree>
      <p:nvGrpSpPr>
        <p:cNvPr id="1" name=""/>
        <p:cNvGrpSpPr/>
        <p:nvPr/>
      </p:nvGrpSpPr>
      <p:grpSpPr>
        <a:xfrm>
          <a:off x="0" y="0"/>
          <a:ext cx="0" cy="0"/>
          <a:chOff x="0" y="0"/>
          <a:chExt cx="0" cy="0"/>
        </a:xfrm>
      </p:grpSpPr>
      <p:sp>
        <p:nvSpPr>
          <p:cNvPr id="22" name="Marcador de texto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15" name="Marcador de posición de imagen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933450" y="762000"/>
            <a:ext cx="4381500" cy="3429000"/>
          </a:xfrm>
        </p:spPr>
        <p:txBody>
          <a:bodyPr rtlCol="0" anchor="ctr">
            <a:normAutofit/>
          </a:bodyPr>
          <a:lstStyle>
            <a:lvl1pPr algn="ctr">
              <a:defRPr sz="5000" spc="200" baseline="0"/>
            </a:lvl1pPr>
          </a:lstStyle>
          <a:p>
            <a:pPr rtl="0"/>
            <a:r>
              <a:rPr lang="es-ES" noProof="0"/>
              <a:t>Gracias</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374575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5">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1257300" y="1447800"/>
            <a:ext cx="4114800" cy="3962400"/>
          </a:xfrm>
        </p:spPr>
        <p:txBody>
          <a:bodyPr rtlCol="0" anchor="ctr">
            <a:normAutofit/>
          </a:bodyPr>
          <a:lstStyle>
            <a:lvl1pPr algn="ctr">
              <a:defRPr sz="5000" spc="200" baseline="0"/>
            </a:lvl1pPr>
          </a:lstStyle>
          <a:p>
            <a:pPr rtl="0"/>
            <a:r>
              <a:rPr lang="es-ES" noProof="0"/>
              <a:t>Gracias</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104651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bg>
      <p:bgPr>
        <a:solidFill>
          <a:schemeClr val="bg1">
            <a:lumMod val="95000"/>
          </a:schemeClr>
        </a:solidFill>
        <a:effectLst/>
      </p:bgPr>
    </p:bg>
    <p:spTree>
      <p:nvGrpSpPr>
        <p:cNvPr id="1" name=""/>
        <p:cNvGrpSpPr/>
        <p:nvPr/>
      </p:nvGrpSpPr>
      <p:grpSpPr>
        <a:xfrm>
          <a:off x="0" y="0"/>
          <a:ext cx="0" cy="0"/>
          <a:chOff x="0" y="0"/>
          <a:chExt cx="0" cy="0"/>
        </a:xfrm>
      </p:grpSpPr>
      <p:sp>
        <p:nvSpPr>
          <p:cNvPr id="22" name="Marcador de texto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15" name="Marcador de posición de imagen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933450" y="762000"/>
            <a:ext cx="4381500" cy="3429000"/>
          </a:xfrm>
        </p:spPr>
        <p:txBody>
          <a:bodyPr rtlCol="0" anchor="ctr">
            <a:normAutofit/>
          </a:bodyPr>
          <a:lstStyle>
            <a:lvl1pPr algn="ctr">
              <a:defRPr sz="500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933450" y="4343400"/>
            <a:ext cx="4381500" cy="1355732"/>
          </a:xfrm>
        </p:spPr>
        <p:txBody>
          <a:bodyPr lIns="91440" rIns="91440" rtlCol="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248515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57300" y="1447800"/>
            <a:ext cx="4114800" cy="3962400"/>
          </a:xfrm>
        </p:spPr>
        <p:txBody>
          <a:bodyPr rtlCol="0" anchor="ctr">
            <a:normAutofit/>
          </a:bodyPr>
          <a:lstStyle>
            <a:lvl1pPr algn="ctr">
              <a:defRPr sz="500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6057900" y="4495801"/>
            <a:ext cx="4876800" cy="609600"/>
          </a:xfrm>
        </p:spPr>
        <p:txBody>
          <a:bodyPr lIns="91440" rIns="91440" rtlCol="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298695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14" name="Marcador de posición de número de diapositiva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735606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Énfasis en el título: subtítulo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rtlCol="0">
            <a:spAutoFit/>
          </a:bodyPr>
          <a:lstStyle>
            <a:lvl1pPr marL="0" indent="0">
              <a:buNone/>
              <a:defRPr sz="2400" b="0">
                <a:solidFill>
                  <a:schemeClr val="bg1"/>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06601801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404088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hyperlink" Target="mailto:ComercialBancaSeguros@chn.com.gt"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7707" b="7707"/>
          <a:stretch/>
        </p:blipFill>
        <p:spPr>
          <a:xfrm>
            <a:off x="-5928" y="32791"/>
            <a:ext cx="12192000" cy="6858000"/>
          </a:xfrm>
        </p:spPr>
      </p:pic>
      <p:sp>
        <p:nvSpPr>
          <p:cNvPr id="285" name="Marcador de texto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a:xfrm rot="10800000" flipH="1" flipV="1">
            <a:off x="10129002" y="3573016"/>
            <a:ext cx="2087678" cy="3270696"/>
          </a:xfrm>
          <a:solidFill>
            <a:srgbClr val="FF0000"/>
          </a:solidFill>
          <a:ln>
            <a:solidFill>
              <a:schemeClr val="bg1"/>
            </a:solidFill>
          </a:ln>
        </p:spPr>
        <p:txBody>
          <a:bodyPr rtlCol="0"/>
          <a:lstStyle/>
          <a:p>
            <a:pPr rtl="0"/>
            <a:endParaRPr lang="es-ES" dirty="0"/>
          </a:p>
        </p:txBody>
      </p:sp>
      <p:sp>
        <p:nvSpPr>
          <p:cNvPr id="286" name="Marcador de texto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a:xfrm>
            <a:off x="4583832" y="1196752"/>
            <a:ext cx="7050135" cy="5206752"/>
          </a:xfrm>
          <a:solidFill>
            <a:srgbClr val="002060"/>
          </a:solidFill>
          <a:ln>
            <a:solidFill>
              <a:schemeClr val="bg1"/>
            </a:solidFill>
          </a:ln>
        </p:spPr>
        <p:txBody>
          <a:bodyPr rtlCol="0"/>
          <a:lstStyle/>
          <a:p>
            <a:pPr rtl="0"/>
            <a:endParaRPr lang="es-ES" dirty="0"/>
          </a:p>
        </p:txBody>
      </p:sp>
      <p:sp>
        <p:nvSpPr>
          <p:cNvPr id="6" name="Título 5">
            <a:extLst>
              <a:ext uri="{FF2B5EF4-FFF2-40B4-BE49-F238E27FC236}">
                <a16:creationId xmlns:a16="http://schemas.microsoft.com/office/drawing/2014/main" id="{3933031D-018B-489E-B613-2113C1CD2360}"/>
              </a:ext>
            </a:extLst>
          </p:cNvPr>
          <p:cNvSpPr>
            <a:spLocks noGrp="1"/>
          </p:cNvSpPr>
          <p:nvPr>
            <p:ph type="ctrTitle"/>
          </p:nvPr>
        </p:nvSpPr>
        <p:spPr>
          <a:xfrm>
            <a:off x="4837005" y="2868705"/>
            <a:ext cx="6408712" cy="1572501"/>
          </a:xfrm>
        </p:spPr>
        <p:txBody>
          <a:bodyPr rtlCol="0">
            <a:normAutofit fontScale="90000"/>
          </a:bodyPr>
          <a:lstStyle/>
          <a:p>
            <a:pPr rtl="0"/>
            <a:r>
              <a:rPr lang="es-ES" sz="10700" dirty="0"/>
              <a:t>BANCA SEGUROS</a:t>
            </a:r>
            <a:br>
              <a:rPr lang="es-ES" sz="8000" dirty="0"/>
            </a:br>
            <a:r>
              <a:rPr lang="es-ES" sz="4400" dirty="0"/>
              <a:t>VEHICULOS AUTOMOTORES</a:t>
            </a:r>
            <a:br>
              <a:rPr lang="es-ES" sz="4400" dirty="0"/>
            </a:br>
            <a:r>
              <a:rPr lang="es-ES" sz="4400" dirty="0"/>
              <a:t>FINANCIADOS</a:t>
            </a:r>
            <a:br>
              <a:rPr lang="es-ES" sz="5300" b="1" dirty="0"/>
            </a:br>
            <a:endParaRPr lang="es-ES" sz="5300" b="1" dirty="0"/>
          </a:p>
        </p:txBody>
      </p:sp>
      <p:sp>
        <p:nvSpPr>
          <p:cNvPr id="7" name="Subtítulo 6">
            <a:extLst>
              <a:ext uri="{FF2B5EF4-FFF2-40B4-BE49-F238E27FC236}">
                <a16:creationId xmlns:a16="http://schemas.microsoft.com/office/drawing/2014/main" id="{606F8B2E-A7F5-4413-BEED-BFF7C3D9FF78}"/>
              </a:ext>
            </a:extLst>
          </p:cNvPr>
          <p:cNvSpPr>
            <a:spLocks noGrp="1"/>
          </p:cNvSpPr>
          <p:nvPr>
            <p:ph type="subTitle" idx="1"/>
          </p:nvPr>
        </p:nvSpPr>
        <p:spPr>
          <a:xfrm>
            <a:off x="5869820" y="2267531"/>
            <a:ext cx="4654121" cy="519156"/>
          </a:xfrm>
        </p:spPr>
        <p:txBody>
          <a:bodyPr rtlCol="0">
            <a:normAutofit/>
          </a:bodyPr>
          <a:lstStyle/>
          <a:p>
            <a:pPr rtl="0"/>
            <a:r>
              <a:rPr lang="es-ES" sz="2800" dirty="0"/>
              <a:t>Gerencia Comercial</a:t>
            </a:r>
          </a:p>
        </p:txBody>
      </p:sp>
      <p:pic>
        <p:nvPicPr>
          <p:cNvPr id="3" name="Imagen 2" descr="Imagen que contiene Texto&#10;&#10;Descripción generada automáticamente">
            <a:extLst>
              <a:ext uri="{FF2B5EF4-FFF2-40B4-BE49-F238E27FC236}">
                <a16:creationId xmlns:a16="http://schemas.microsoft.com/office/drawing/2014/main" id="{70A38F96-4A9D-7CFC-E1C5-7D9FBDD5A986}"/>
              </a:ext>
            </a:extLst>
          </p:cNvPr>
          <p:cNvPicPr>
            <a:picLocks noChangeAspect="1"/>
          </p:cNvPicPr>
          <p:nvPr/>
        </p:nvPicPr>
        <p:blipFill>
          <a:blip r:embed="rId4"/>
          <a:stretch>
            <a:fillRect/>
          </a:stretch>
        </p:blipFill>
        <p:spPr>
          <a:xfrm>
            <a:off x="-5928" y="116632"/>
            <a:ext cx="4992189" cy="871364"/>
          </a:xfrm>
          <a:prstGeom prst="rect">
            <a:avLst/>
          </a:prstGeom>
        </p:spPr>
      </p:pic>
      <p:sp>
        <p:nvSpPr>
          <p:cNvPr id="4" name="CuadroTexto 3">
            <a:extLst>
              <a:ext uri="{FF2B5EF4-FFF2-40B4-BE49-F238E27FC236}">
                <a16:creationId xmlns:a16="http://schemas.microsoft.com/office/drawing/2014/main" id="{D0B45B06-49F4-EB88-FFC7-A0774F4259AD}"/>
              </a:ext>
            </a:extLst>
          </p:cNvPr>
          <p:cNvSpPr txBox="1"/>
          <p:nvPr/>
        </p:nvSpPr>
        <p:spPr>
          <a:xfrm>
            <a:off x="7177265" y="5685579"/>
            <a:ext cx="172819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GT" sz="1400" b="0" i="0" u="none" strike="noStrike" kern="1200" cap="none" spc="0" normalizeH="0" baseline="0" noProof="0" dirty="0">
                <a:ln>
                  <a:noFill/>
                </a:ln>
                <a:solidFill>
                  <a:prstClr val="white"/>
                </a:solidFill>
                <a:effectLst/>
                <a:uLnTx/>
                <a:uFillTx/>
                <a:latin typeface="Tw Cen MT"/>
                <a:ea typeface="+mn-ea"/>
                <a:cs typeface="+mn-cs"/>
              </a:rPr>
              <a:t>2,024</a:t>
            </a:r>
          </a:p>
        </p:txBody>
      </p:sp>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6128E-5106-4D14-BE98-34A5A7FCAF89}"/>
              </a:ext>
            </a:extLst>
          </p:cNvPr>
          <p:cNvSpPr>
            <a:spLocks noGrp="1"/>
          </p:cNvSpPr>
          <p:nvPr>
            <p:ph type="title"/>
          </p:nvPr>
        </p:nvSpPr>
        <p:spPr/>
        <p:txBody>
          <a:bodyPr/>
          <a:lstStyle/>
          <a:p>
            <a:r>
              <a:rPr lang="es-ES" dirty="0"/>
              <a:t>POLIZA DE SEGURO DE VEHICULOS AUTOMOTORES</a:t>
            </a:r>
            <a:endParaRPr lang="es-GT" dirty="0"/>
          </a:p>
        </p:txBody>
      </p:sp>
      <p:sp>
        <p:nvSpPr>
          <p:cNvPr id="3" name="Marcador de número de diapositiva 2">
            <a:extLst>
              <a:ext uri="{FF2B5EF4-FFF2-40B4-BE49-F238E27FC236}">
                <a16:creationId xmlns:a16="http://schemas.microsoft.com/office/drawing/2014/main" id="{DC880481-4F60-4703-99E3-D342202D99AD}"/>
              </a:ext>
            </a:extLst>
          </p:cNvPr>
          <p:cNvSpPr>
            <a:spLocks noGrp="1"/>
          </p:cNvSpPr>
          <p:nvPr>
            <p:ph type="sldNum" sz="quarter" idx="4"/>
          </p:nvPr>
        </p:nvSpPr>
        <p:spPr/>
        <p:txBody>
          <a:bodyPr/>
          <a:lstStyle/>
          <a:p>
            <a:pPr rtl="0"/>
            <a:fld id="{4FAB73BC-B049-4115-A692-8D63A059BFB8}" type="slidenum">
              <a:rPr lang="es-ES" noProof="0" smtClean="0"/>
              <a:pPr rtl="0"/>
              <a:t>10</a:t>
            </a:fld>
            <a:endParaRPr lang="es-ES" noProof="0"/>
          </a:p>
        </p:txBody>
      </p:sp>
      <p:pic>
        <p:nvPicPr>
          <p:cNvPr id="4" name="Imagen 3">
            <a:extLst>
              <a:ext uri="{FF2B5EF4-FFF2-40B4-BE49-F238E27FC236}">
                <a16:creationId xmlns:a16="http://schemas.microsoft.com/office/drawing/2014/main" id="{92D34F84-496F-41E5-A8F2-27BCF0AF7045}"/>
              </a:ext>
            </a:extLst>
          </p:cNvPr>
          <p:cNvPicPr>
            <a:picLocks noChangeAspect="1"/>
          </p:cNvPicPr>
          <p:nvPr/>
        </p:nvPicPr>
        <p:blipFill>
          <a:blip r:embed="rId2"/>
          <a:stretch>
            <a:fillRect/>
          </a:stretch>
        </p:blipFill>
        <p:spPr>
          <a:xfrm>
            <a:off x="548640" y="1828800"/>
            <a:ext cx="4094284" cy="4876800"/>
          </a:xfrm>
          <a:prstGeom prst="rect">
            <a:avLst/>
          </a:prstGeom>
        </p:spPr>
      </p:pic>
      <p:sp>
        <p:nvSpPr>
          <p:cNvPr id="5" name="Rectángulo 4">
            <a:extLst>
              <a:ext uri="{FF2B5EF4-FFF2-40B4-BE49-F238E27FC236}">
                <a16:creationId xmlns:a16="http://schemas.microsoft.com/office/drawing/2014/main" id="{E9EEC7EF-8F65-4255-9954-6C366897CEBF}"/>
              </a:ext>
            </a:extLst>
          </p:cNvPr>
          <p:cNvSpPr/>
          <p:nvPr/>
        </p:nvSpPr>
        <p:spPr>
          <a:xfrm>
            <a:off x="5547359" y="2757085"/>
            <a:ext cx="6449907" cy="4206729"/>
          </a:xfrm>
          <a:prstGeom prst="rect">
            <a:avLst/>
          </a:prstGeom>
        </p:spPr>
        <p:txBody>
          <a:bodyPr wrap="square">
            <a:spAutoFit/>
          </a:bodyPr>
          <a:lstStyle/>
          <a:p>
            <a:r>
              <a:rPr lang="es-ES" b="1" dirty="0"/>
              <a:t>QUE ES UNA POLIZA</a:t>
            </a:r>
          </a:p>
          <a:p>
            <a:endParaRPr lang="es-GT" b="1" dirty="0"/>
          </a:p>
          <a:p>
            <a:pPr marL="285750" indent="-285750">
              <a:buFont typeface="Wingdings" panose="05000000000000000000" pitchFamily="2" charset="2"/>
              <a:buChar char="v"/>
            </a:pPr>
            <a:r>
              <a:rPr lang="es-ES" dirty="0"/>
              <a:t>Es un contrato que adquiere un usuario con una compañía</a:t>
            </a:r>
          </a:p>
          <a:p>
            <a:pPr marL="285750" indent="-285750">
              <a:buFont typeface="Wingdings" panose="05000000000000000000" pitchFamily="2" charset="2"/>
              <a:buChar char="v"/>
            </a:pPr>
            <a:r>
              <a:rPr lang="es-ES" dirty="0"/>
              <a:t>En este caso </a:t>
            </a:r>
            <a:r>
              <a:rPr lang="es-ES" b="1" dirty="0"/>
              <a:t>ADQUIRIR POLIZA CON SEGUROS CHN</a:t>
            </a:r>
            <a:r>
              <a:rPr lang="es-ES" dirty="0"/>
              <a:t>, mediante el cual una persona o un bien quedan cubiertos ante determinados incidentes.</a:t>
            </a:r>
            <a:endParaRPr lang="es-GT" dirty="0"/>
          </a:p>
          <a:p>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Es el seguro que fue creado para respaldar los préstamos de vehículos que ofrece Banco CHN.</a:t>
            </a:r>
          </a:p>
          <a:p>
            <a:pPr marL="342900" lvl="0" indent="-342900">
              <a:lnSpc>
                <a:spcPct val="107000"/>
              </a:lnSpc>
              <a:spcAft>
                <a:spcPts val="800"/>
              </a:spcAft>
              <a:buFont typeface="Wingdings" panose="05000000000000000000" pitchFamily="2" charset="2"/>
              <a:buChar char=""/>
              <a:tabLst>
                <a:tab pos="457200" algn="l"/>
              </a:tabLst>
            </a:pP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endParaRPr lang="es-GT"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recto 7">
            <a:extLst>
              <a:ext uri="{FF2B5EF4-FFF2-40B4-BE49-F238E27FC236}">
                <a16:creationId xmlns:a16="http://schemas.microsoft.com/office/drawing/2014/main" id="{DC9869CC-3924-48B9-A926-A15A34241CF1}"/>
              </a:ext>
            </a:extLst>
          </p:cNvPr>
          <p:cNvCxnSpPr/>
          <p:nvPr/>
        </p:nvCxnSpPr>
        <p:spPr>
          <a:xfrm>
            <a:off x="2785533" y="3657600"/>
            <a:ext cx="1363134" cy="0"/>
          </a:xfrm>
          <a:prstGeom prst="line">
            <a:avLst/>
          </a:prstGeom>
          <a:ln w="762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8028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922E2-B034-4DCC-8015-B26C5B8AE0DF}"/>
              </a:ext>
            </a:extLst>
          </p:cNvPr>
          <p:cNvSpPr>
            <a:spLocks noGrp="1"/>
          </p:cNvSpPr>
          <p:nvPr>
            <p:ph type="title"/>
          </p:nvPr>
        </p:nvSpPr>
        <p:spPr>
          <a:xfrm>
            <a:off x="531707" y="624840"/>
            <a:ext cx="10805160" cy="707886"/>
          </a:xfrm>
        </p:spPr>
        <p:txBody>
          <a:bodyPr/>
          <a:lstStyle/>
          <a:p>
            <a:r>
              <a:rPr lang="es-ES" dirty="0"/>
              <a:t>Endoso de </a:t>
            </a:r>
            <a:r>
              <a:rPr lang="es-ES" dirty="0" err="1"/>
              <a:t>garantia</a:t>
            </a:r>
            <a:endParaRPr lang="es-GT" dirty="0"/>
          </a:p>
        </p:txBody>
      </p:sp>
      <p:pic>
        <p:nvPicPr>
          <p:cNvPr id="4" name="Imagen 3">
            <a:extLst>
              <a:ext uri="{FF2B5EF4-FFF2-40B4-BE49-F238E27FC236}">
                <a16:creationId xmlns:a16="http://schemas.microsoft.com/office/drawing/2014/main" id="{EF0B4CDE-674D-4F54-B290-E039CEAC78EF}"/>
              </a:ext>
            </a:extLst>
          </p:cNvPr>
          <p:cNvPicPr>
            <a:picLocks noChangeAspect="1"/>
          </p:cNvPicPr>
          <p:nvPr/>
        </p:nvPicPr>
        <p:blipFill>
          <a:blip r:embed="rId2"/>
          <a:stretch>
            <a:fillRect/>
          </a:stretch>
        </p:blipFill>
        <p:spPr>
          <a:xfrm>
            <a:off x="531707" y="1396999"/>
            <a:ext cx="4165864" cy="5286587"/>
          </a:xfrm>
          <a:prstGeom prst="rect">
            <a:avLst/>
          </a:prstGeom>
        </p:spPr>
      </p:pic>
      <p:sp>
        <p:nvSpPr>
          <p:cNvPr id="5" name="CuadroTexto 4">
            <a:extLst>
              <a:ext uri="{FF2B5EF4-FFF2-40B4-BE49-F238E27FC236}">
                <a16:creationId xmlns:a16="http://schemas.microsoft.com/office/drawing/2014/main" id="{346460E6-9D01-4A68-900C-C0758B5B0DCA}"/>
              </a:ext>
            </a:extLst>
          </p:cNvPr>
          <p:cNvSpPr txBox="1"/>
          <p:nvPr/>
        </p:nvSpPr>
        <p:spPr>
          <a:xfrm>
            <a:off x="5461000" y="1905000"/>
            <a:ext cx="5545667" cy="2308324"/>
          </a:xfrm>
          <a:prstGeom prst="rect">
            <a:avLst/>
          </a:prstGeom>
          <a:noFill/>
        </p:spPr>
        <p:txBody>
          <a:bodyPr wrap="square" rtlCol="0">
            <a:spAutoFit/>
          </a:bodyPr>
          <a:lstStyle/>
          <a:p>
            <a:r>
              <a:rPr lang="es-ES" dirty="0"/>
              <a:t>Qué es un endoso de Garantía</a:t>
            </a:r>
          </a:p>
          <a:p>
            <a:endParaRPr lang="es-ES" dirty="0"/>
          </a:p>
          <a:p>
            <a:pPr marL="285750" indent="-285750">
              <a:buFont typeface="Wingdings" panose="05000000000000000000" pitchFamily="2" charset="2"/>
              <a:buChar char="v"/>
            </a:pPr>
            <a:r>
              <a:rPr lang="es-ES" dirty="0"/>
              <a:t>Es aquel que contiene las cláusulas en garantía, y da al endosatario todos los derechos y obligaciones de un acreedor.</a:t>
            </a:r>
          </a:p>
          <a:p>
            <a:pPr marL="285750" indent="-285750">
              <a:buFont typeface="Wingdings" panose="05000000000000000000" pitchFamily="2" charset="2"/>
              <a:buChar char="v"/>
            </a:pPr>
            <a:endParaRPr lang="es-ES" dirty="0"/>
          </a:p>
          <a:p>
            <a:pPr marL="285750" indent="-285750">
              <a:buFont typeface="Wingdings" panose="05000000000000000000" pitchFamily="2" charset="2"/>
              <a:buChar char="v"/>
            </a:pPr>
            <a:endParaRPr lang="es-ES" dirty="0"/>
          </a:p>
          <a:p>
            <a:pPr marL="285750" indent="-285750">
              <a:buFont typeface="Wingdings" panose="05000000000000000000" pitchFamily="2" charset="2"/>
              <a:buChar char="v"/>
            </a:pPr>
            <a:endParaRPr lang="es-GT" dirty="0"/>
          </a:p>
        </p:txBody>
      </p:sp>
      <p:cxnSp>
        <p:nvCxnSpPr>
          <p:cNvPr id="7" name="Conector recto 6">
            <a:extLst>
              <a:ext uri="{FF2B5EF4-FFF2-40B4-BE49-F238E27FC236}">
                <a16:creationId xmlns:a16="http://schemas.microsoft.com/office/drawing/2014/main" id="{B98177BB-F3C0-4E25-BAE1-1F68E1E3B3FD}"/>
              </a:ext>
            </a:extLst>
          </p:cNvPr>
          <p:cNvCxnSpPr/>
          <p:nvPr/>
        </p:nvCxnSpPr>
        <p:spPr>
          <a:xfrm>
            <a:off x="1286933" y="2345267"/>
            <a:ext cx="1354667"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8" name="Conector recto 7">
            <a:extLst>
              <a:ext uri="{FF2B5EF4-FFF2-40B4-BE49-F238E27FC236}">
                <a16:creationId xmlns:a16="http://schemas.microsoft.com/office/drawing/2014/main" id="{89859546-1CF7-4E43-ACF0-38FF92F61E0F}"/>
              </a:ext>
            </a:extLst>
          </p:cNvPr>
          <p:cNvCxnSpPr>
            <a:cxnSpLocks/>
          </p:cNvCxnSpPr>
          <p:nvPr/>
        </p:nvCxnSpPr>
        <p:spPr>
          <a:xfrm>
            <a:off x="1210733" y="2438400"/>
            <a:ext cx="1710267" cy="0"/>
          </a:xfrm>
          <a:prstGeom prst="line">
            <a:avLst/>
          </a:prstGeom>
        </p:spPr>
        <p:style>
          <a:lnRef idx="3">
            <a:schemeClr val="dk1"/>
          </a:lnRef>
          <a:fillRef idx="0">
            <a:schemeClr val="dk1"/>
          </a:fillRef>
          <a:effectRef idx="2">
            <a:schemeClr val="dk1"/>
          </a:effectRef>
          <a:fontRef idx="minor">
            <a:schemeClr val="tx1"/>
          </a:fontRef>
        </p:style>
      </p:cxnSp>
      <p:cxnSp>
        <p:nvCxnSpPr>
          <p:cNvPr id="10" name="Conector recto 9">
            <a:extLst>
              <a:ext uri="{FF2B5EF4-FFF2-40B4-BE49-F238E27FC236}">
                <a16:creationId xmlns:a16="http://schemas.microsoft.com/office/drawing/2014/main" id="{140147CB-367E-496E-96DD-5B66FB2D705B}"/>
              </a:ext>
            </a:extLst>
          </p:cNvPr>
          <p:cNvCxnSpPr/>
          <p:nvPr/>
        </p:nvCxnSpPr>
        <p:spPr>
          <a:xfrm>
            <a:off x="1286933" y="2523067"/>
            <a:ext cx="1354667" cy="0"/>
          </a:xfrm>
          <a:prstGeom prst="line">
            <a:avLst/>
          </a:prstGeom>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60029B91-49CB-4D06-8716-73FBE948DB8C}"/>
              </a:ext>
            </a:extLst>
          </p:cNvPr>
          <p:cNvCxnSpPr/>
          <p:nvPr/>
        </p:nvCxnSpPr>
        <p:spPr>
          <a:xfrm>
            <a:off x="1286933" y="2607734"/>
            <a:ext cx="1354667"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5629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84867-0545-41F4-A366-2A107872B72A}"/>
              </a:ext>
            </a:extLst>
          </p:cNvPr>
          <p:cNvSpPr>
            <a:spLocks noGrp="1"/>
          </p:cNvSpPr>
          <p:nvPr>
            <p:ph type="title"/>
          </p:nvPr>
        </p:nvSpPr>
        <p:spPr/>
        <p:txBody>
          <a:bodyPr/>
          <a:lstStyle/>
          <a:p>
            <a:r>
              <a:rPr lang="es-ES" dirty="0"/>
              <a:t>TALLERES AFILIADOS DE CHN</a:t>
            </a:r>
            <a:endParaRPr lang="es-GT" dirty="0"/>
          </a:p>
        </p:txBody>
      </p:sp>
      <p:sp>
        <p:nvSpPr>
          <p:cNvPr id="3" name="Marcador de número de diapositiva 2">
            <a:extLst>
              <a:ext uri="{FF2B5EF4-FFF2-40B4-BE49-F238E27FC236}">
                <a16:creationId xmlns:a16="http://schemas.microsoft.com/office/drawing/2014/main" id="{EFF4918D-7607-4637-91D0-DFB9485C8737}"/>
              </a:ext>
            </a:extLst>
          </p:cNvPr>
          <p:cNvSpPr>
            <a:spLocks noGrp="1"/>
          </p:cNvSpPr>
          <p:nvPr>
            <p:ph type="sldNum" sz="quarter" idx="4"/>
          </p:nvPr>
        </p:nvSpPr>
        <p:spPr/>
        <p:txBody>
          <a:bodyPr/>
          <a:lstStyle/>
          <a:p>
            <a:pPr rtl="0"/>
            <a:fld id="{4FAB73BC-B049-4115-A692-8D63A059BFB8}" type="slidenum">
              <a:rPr lang="es-ES" noProof="0" smtClean="0"/>
              <a:pPr rtl="0"/>
              <a:t>12</a:t>
            </a:fld>
            <a:endParaRPr lang="es-ES" noProof="0"/>
          </a:p>
        </p:txBody>
      </p:sp>
      <p:pic>
        <p:nvPicPr>
          <p:cNvPr id="4" name="Imagen 3">
            <a:extLst>
              <a:ext uri="{FF2B5EF4-FFF2-40B4-BE49-F238E27FC236}">
                <a16:creationId xmlns:a16="http://schemas.microsoft.com/office/drawing/2014/main" id="{B27AEEDF-066B-4409-B797-D79993FC5D61}"/>
              </a:ext>
            </a:extLst>
          </p:cNvPr>
          <p:cNvPicPr>
            <a:picLocks noChangeAspect="1"/>
          </p:cNvPicPr>
          <p:nvPr/>
        </p:nvPicPr>
        <p:blipFill>
          <a:blip r:embed="rId2"/>
          <a:stretch>
            <a:fillRect/>
          </a:stretch>
        </p:blipFill>
        <p:spPr>
          <a:xfrm>
            <a:off x="548640" y="2077720"/>
            <a:ext cx="5462474" cy="4445000"/>
          </a:xfrm>
          <a:prstGeom prst="rect">
            <a:avLst/>
          </a:prstGeom>
        </p:spPr>
      </p:pic>
      <p:pic>
        <p:nvPicPr>
          <p:cNvPr id="5" name="Imagen 4">
            <a:extLst>
              <a:ext uri="{FF2B5EF4-FFF2-40B4-BE49-F238E27FC236}">
                <a16:creationId xmlns:a16="http://schemas.microsoft.com/office/drawing/2014/main" id="{A4F747E7-C006-4957-8DC8-390C44B6F23E}"/>
              </a:ext>
            </a:extLst>
          </p:cNvPr>
          <p:cNvPicPr>
            <a:picLocks noChangeAspect="1"/>
          </p:cNvPicPr>
          <p:nvPr/>
        </p:nvPicPr>
        <p:blipFill>
          <a:blip r:embed="rId3"/>
          <a:stretch>
            <a:fillRect/>
          </a:stretch>
        </p:blipFill>
        <p:spPr>
          <a:xfrm>
            <a:off x="6180888" y="2077720"/>
            <a:ext cx="5934289" cy="4554643"/>
          </a:xfrm>
          <a:prstGeom prst="rect">
            <a:avLst/>
          </a:prstGeom>
        </p:spPr>
      </p:pic>
    </p:spTree>
    <p:extLst>
      <p:ext uri="{BB962C8B-B14F-4D97-AF65-F5344CB8AC3E}">
        <p14:creationId xmlns:p14="http://schemas.microsoft.com/office/powerpoint/2010/main" val="75938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BBE9C-1EC2-4F1B-B90A-C032595E1964}"/>
              </a:ext>
            </a:extLst>
          </p:cNvPr>
          <p:cNvSpPr>
            <a:spLocks noGrp="1"/>
          </p:cNvSpPr>
          <p:nvPr>
            <p:ph type="title"/>
          </p:nvPr>
        </p:nvSpPr>
        <p:spPr/>
        <p:txBody>
          <a:bodyPr>
            <a:normAutofit fontScale="90000"/>
          </a:bodyPr>
          <a:lstStyle/>
          <a:p>
            <a:r>
              <a:rPr lang="es-ES" dirty="0"/>
              <a:t>EQUIPO BANCA SEGUROS</a:t>
            </a:r>
            <a:br>
              <a:rPr lang="es-ES" dirty="0"/>
            </a:br>
            <a:br>
              <a:rPr lang="es-ES" dirty="0"/>
            </a:br>
            <a:br>
              <a:rPr lang="es-ES" dirty="0"/>
            </a:br>
            <a:r>
              <a:rPr lang="es-ES" dirty="0"/>
              <a:t>Cualquier duda o consulta favor de comunicarse:</a:t>
            </a:r>
            <a:br>
              <a:rPr lang="es-ES" dirty="0"/>
            </a:br>
            <a:br>
              <a:rPr lang="es-ES" dirty="0"/>
            </a:br>
            <a:r>
              <a:rPr lang="es-ES" dirty="0">
                <a:hlinkClick r:id="rId2"/>
              </a:rPr>
              <a:t>ComercialBancaSeguros@chn.com.gt</a:t>
            </a:r>
            <a:br>
              <a:rPr lang="es-ES" dirty="0"/>
            </a:br>
            <a:br>
              <a:rPr lang="es-ES" dirty="0"/>
            </a:br>
            <a:r>
              <a:rPr lang="es-ES" dirty="0"/>
              <a:t>extensión 51002</a:t>
            </a:r>
            <a:endParaRPr lang="es-GT" dirty="0"/>
          </a:p>
        </p:txBody>
      </p:sp>
      <p:sp>
        <p:nvSpPr>
          <p:cNvPr id="3" name="Marcador de número de diapositiva 2">
            <a:extLst>
              <a:ext uri="{FF2B5EF4-FFF2-40B4-BE49-F238E27FC236}">
                <a16:creationId xmlns:a16="http://schemas.microsoft.com/office/drawing/2014/main" id="{47B22D73-4916-4AC9-AEEF-1AB1CEE097E0}"/>
              </a:ext>
            </a:extLst>
          </p:cNvPr>
          <p:cNvSpPr>
            <a:spLocks noGrp="1"/>
          </p:cNvSpPr>
          <p:nvPr>
            <p:ph type="sldNum" sz="quarter" idx="4"/>
          </p:nvPr>
        </p:nvSpPr>
        <p:spPr/>
        <p:txBody>
          <a:bodyPr/>
          <a:lstStyle/>
          <a:p>
            <a:pPr rtl="0"/>
            <a:fld id="{4FAB73BC-B049-4115-A692-8D63A059BFB8}" type="slidenum">
              <a:rPr lang="es-ES" noProof="0" smtClean="0"/>
              <a:pPr rtl="0"/>
              <a:t>13</a:t>
            </a:fld>
            <a:endParaRPr lang="es-ES" noProof="0"/>
          </a:p>
        </p:txBody>
      </p:sp>
    </p:spTree>
    <p:extLst>
      <p:ext uri="{BB962C8B-B14F-4D97-AF65-F5344CB8AC3E}">
        <p14:creationId xmlns:p14="http://schemas.microsoft.com/office/powerpoint/2010/main" val="180119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C1EFCB9C-0640-45C6-A825-C587C8BC28FD}"/>
              </a:ext>
            </a:extLst>
          </p:cNvPr>
          <p:cNvPicPr>
            <a:picLocks noChangeAspect="1"/>
          </p:cNvPicPr>
          <p:nvPr/>
        </p:nvPicPr>
        <p:blipFill>
          <a:blip r:embed="rId2"/>
          <a:stretch>
            <a:fillRect/>
          </a:stretch>
        </p:blipFill>
        <p:spPr>
          <a:xfrm>
            <a:off x="2161961" y="1576837"/>
            <a:ext cx="8431434" cy="1769716"/>
          </a:xfrm>
          <a:prstGeom prst="rect">
            <a:avLst/>
          </a:prstGeom>
        </p:spPr>
      </p:pic>
      <p:pic>
        <p:nvPicPr>
          <p:cNvPr id="19" name="Picture 3">
            <a:extLst>
              <a:ext uri="{FF2B5EF4-FFF2-40B4-BE49-F238E27FC236}">
                <a16:creationId xmlns:a16="http://schemas.microsoft.com/office/drawing/2014/main" id="{F894F3F6-5FF3-43B7-A960-E34A6C323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0858"/>
            <a:ext cx="12192000" cy="4367142"/>
          </a:xfrm>
          <a:prstGeom prst="rect">
            <a:avLst/>
          </a:prstGeom>
        </p:spPr>
      </p:pic>
      <p:sp>
        <p:nvSpPr>
          <p:cNvPr id="20" name="Rectángulo 19">
            <a:extLst>
              <a:ext uri="{FF2B5EF4-FFF2-40B4-BE49-F238E27FC236}">
                <a16:creationId xmlns:a16="http://schemas.microsoft.com/office/drawing/2014/main" id="{A6293005-F276-483E-A344-D80804CDAEA6}"/>
              </a:ext>
            </a:extLst>
          </p:cNvPr>
          <p:cNvSpPr/>
          <p:nvPr/>
        </p:nvSpPr>
        <p:spPr>
          <a:xfrm>
            <a:off x="2651453" y="3771169"/>
            <a:ext cx="6889094" cy="769441"/>
          </a:xfrm>
          <a:prstGeom prst="rect">
            <a:avLst/>
          </a:prstGeom>
          <a:noFill/>
        </p:spPr>
        <p:txBody>
          <a:bodyPr wrap="square" lIns="91440" tIns="45720" rIns="91440" bIns="45720">
            <a:spAutoFit/>
          </a:bodyPr>
          <a:lstStyle/>
          <a:p>
            <a:pPr algn="ctr"/>
            <a:r>
              <a:rPr lang="es-ES" sz="4400" b="1" cap="none" spc="0" dirty="0">
                <a:ln w="0"/>
                <a:solidFill>
                  <a:srgbClr val="002060"/>
                </a:solidFill>
                <a:effectLst>
                  <a:outerShdw blurRad="38100" dist="19050" dir="2700000" algn="tl" rotWithShape="0">
                    <a:schemeClr val="dk1">
                      <a:alpha val="40000"/>
                    </a:schemeClr>
                  </a:outerShdw>
                </a:effectLst>
              </a:rPr>
              <a:t>GRACIAS</a:t>
            </a:r>
          </a:p>
        </p:txBody>
      </p:sp>
    </p:spTree>
    <p:extLst>
      <p:ext uri="{BB962C8B-B14F-4D97-AF65-F5344CB8AC3E}">
        <p14:creationId xmlns:p14="http://schemas.microsoft.com/office/powerpoint/2010/main" val="66322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94C582A2-A406-4C9B-A3DA-BA4EECAB37AC}"/>
              </a:ext>
            </a:extLst>
          </p:cNvPr>
          <p:cNvSpPr>
            <a:spLocks noGrp="1"/>
          </p:cNvSpPr>
          <p:nvPr>
            <p:ph type="title"/>
          </p:nvPr>
        </p:nvSpPr>
        <p:spPr>
          <a:xfrm>
            <a:off x="3285711" y="630789"/>
            <a:ext cx="4495871" cy="707886"/>
          </a:xfrm>
        </p:spPr>
        <p:txBody>
          <a:bodyPr rtlCol="0">
            <a:noAutofit/>
          </a:bodyPr>
          <a:lstStyle/>
          <a:p>
            <a:pPr algn="ctr" rtl="0"/>
            <a:r>
              <a:rPr lang="es-ES" sz="2800" b="1" dirty="0">
                <a:solidFill>
                  <a:schemeClr val="accent1"/>
                </a:solidFill>
              </a:rPr>
              <a:t>Que es EL SEGURO DE VEHICULOS FINANCIADOS</a:t>
            </a:r>
          </a:p>
        </p:txBody>
      </p:sp>
      <p:pic>
        <p:nvPicPr>
          <p:cNvPr id="16" name="Imagen 15" descr="Imagen que contiene Texto&#10;&#10;Descripción generada automáticamente">
            <a:extLst>
              <a:ext uri="{FF2B5EF4-FFF2-40B4-BE49-F238E27FC236}">
                <a16:creationId xmlns:a16="http://schemas.microsoft.com/office/drawing/2014/main" id="{0C431699-E1C4-C661-5767-E2FE3FD1810C}"/>
              </a:ext>
            </a:extLst>
          </p:cNvPr>
          <p:cNvPicPr>
            <a:picLocks noChangeAspect="1"/>
          </p:cNvPicPr>
          <p:nvPr/>
        </p:nvPicPr>
        <p:blipFill>
          <a:blip r:embed="rId3"/>
          <a:stretch>
            <a:fillRect/>
          </a:stretch>
        </p:blipFill>
        <p:spPr>
          <a:xfrm>
            <a:off x="9216035" y="393485"/>
            <a:ext cx="2975965" cy="519441"/>
          </a:xfrm>
          <a:prstGeom prst="rect">
            <a:avLst/>
          </a:prstGeom>
        </p:spPr>
      </p:pic>
      <p:sp>
        <p:nvSpPr>
          <p:cNvPr id="2" name="CuadroTexto 1">
            <a:extLst>
              <a:ext uri="{FF2B5EF4-FFF2-40B4-BE49-F238E27FC236}">
                <a16:creationId xmlns:a16="http://schemas.microsoft.com/office/drawing/2014/main" id="{0B9BA946-F4E3-4585-A020-950AE3E07F44}"/>
              </a:ext>
            </a:extLst>
          </p:cNvPr>
          <p:cNvSpPr txBox="1"/>
          <p:nvPr/>
        </p:nvSpPr>
        <p:spPr>
          <a:xfrm>
            <a:off x="1156855" y="1995055"/>
            <a:ext cx="9912927" cy="3970318"/>
          </a:xfrm>
          <a:prstGeom prst="rect">
            <a:avLst/>
          </a:prstGeom>
          <a:noFill/>
        </p:spPr>
        <p:txBody>
          <a:bodyPr wrap="square" rtlCol="0">
            <a:spAutoFit/>
          </a:bodyPr>
          <a:lstStyle/>
          <a:p>
            <a:pPr marL="285750" indent="-285750">
              <a:buFont typeface="Wingdings" panose="05000000000000000000" pitchFamily="2" charset="2"/>
              <a:buChar char="v"/>
            </a:pPr>
            <a:r>
              <a:rPr lang="es-ES" dirty="0"/>
              <a:t>Es el seguro que fue creado para respaldar los préstamos de vehículos que ofrece Banco CHN.</a:t>
            </a:r>
          </a:p>
          <a:p>
            <a:endParaRPr lang="es-ES" dirty="0"/>
          </a:p>
          <a:p>
            <a:pPr marL="285750" indent="-285750">
              <a:buFont typeface="Wingdings" panose="05000000000000000000" pitchFamily="2" charset="2"/>
              <a:buChar char="v"/>
            </a:pPr>
            <a:r>
              <a:rPr lang="es-ES" dirty="0"/>
              <a:t>La suma asegurada dependiendo el monto del vehículo a cotizar.</a:t>
            </a:r>
          </a:p>
          <a:p>
            <a:endParaRPr lang="es-ES" dirty="0"/>
          </a:p>
          <a:p>
            <a:pPr marL="285750" indent="-285750">
              <a:buFont typeface="Wingdings" panose="05000000000000000000" pitchFamily="2" charset="2"/>
              <a:buChar char="v"/>
            </a:pPr>
            <a:r>
              <a:rPr lang="es-GT" dirty="0"/>
              <a:t>Formas de Pago Debitado directamente desde tu préstamo.</a:t>
            </a:r>
          </a:p>
          <a:p>
            <a:pPr marL="285750" indent="-285750">
              <a:buFont typeface="Wingdings" panose="05000000000000000000" pitchFamily="2" charset="2"/>
              <a:buChar char="v"/>
            </a:pPr>
            <a:endParaRPr lang="es-ES" dirty="0"/>
          </a:p>
          <a:p>
            <a:pPr marL="285750" indent="-285750">
              <a:buFont typeface="Wingdings" panose="05000000000000000000" pitchFamily="2" charset="2"/>
              <a:buChar char="v"/>
            </a:pPr>
            <a:r>
              <a:rPr lang="es-ES" dirty="0"/>
              <a:t>R</a:t>
            </a:r>
            <a:r>
              <a:rPr lang="es-GT" dirty="0"/>
              <a:t>espalda el vehículo al momento de un siniestro y/o robo</a:t>
            </a:r>
          </a:p>
          <a:p>
            <a:endParaRPr lang="es-ES" dirty="0"/>
          </a:p>
          <a:p>
            <a:pPr marL="285750" indent="-285750">
              <a:buFont typeface="Wingdings" panose="05000000000000000000" pitchFamily="2" charset="2"/>
              <a:buChar char="v"/>
            </a:pPr>
            <a:endParaRPr lang="es-GT" dirty="0"/>
          </a:p>
          <a:p>
            <a:pPr marL="285750" indent="-285750">
              <a:buFont typeface="Wingdings" panose="05000000000000000000" pitchFamily="2" charset="2"/>
              <a:buChar char="v"/>
            </a:pPr>
            <a:endParaRPr lang="es-GT" dirty="0"/>
          </a:p>
          <a:p>
            <a:pPr marL="285750" indent="-285750">
              <a:buFont typeface="Wingdings" panose="05000000000000000000" pitchFamily="2" charset="2"/>
              <a:buChar char="v"/>
            </a:pPr>
            <a:endParaRPr lang="es-ES" dirty="0"/>
          </a:p>
          <a:p>
            <a:endParaRPr lang="es-ES" dirty="0"/>
          </a:p>
          <a:p>
            <a:endParaRPr lang="es-ES" dirty="0"/>
          </a:p>
          <a:p>
            <a:endParaRPr lang="es-GT" dirty="0"/>
          </a:p>
        </p:txBody>
      </p:sp>
      <p:pic>
        <p:nvPicPr>
          <p:cNvPr id="14" name="Imagen 13">
            <a:extLst>
              <a:ext uri="{FF2B5EF4-FFF2-40B4-BE49-F238E27FC236}">
                <a16:creationId xmlns:a16="http://schemas.microsoft.com/office/drawing/2014/main" id="{281AB9D0-6D39-47C2-A0EE-31FD05514C14}"/>
              </a:ext>
            </a:extLst>
          </p:cNvPr>
          <p:cNvPicPr>
            <a:picLocks noChangeAspect="1"/>
          </p:cNvPicPr>
          <p:nvPr/>
        </p:nvPicPr>
        <p:blipFill rotWithShape="1">
          <a:blip r:embed="rId4"/>
          <a:srcRect b="65151"/>
          <a:stretch/>
        </p:blipFill>
        <p:spPr>
          <a:xfrm>
            <a:off x="7335083" y="3719945"/>
            <a:ext cx="4691564" cy="2389909"/>
          </a:xfrm>
          <a:prstGeom prst="rect">
            <a:avLst/>
          </a:prstGeom>
          <a:ln>
            <a:noFill/>
          </a:ln>
          <a:effectLst>
            <a:softEdge rad="112500"/>
          </a:effectLst>
        </p:spPr>
      </p:pic>
    </p:spTree>
    <p:extLst>
      <p:ext uri="{BB962C8B-B14F-4D97-AF65-F5344CB8AC3E}">
        <p14:creationId xmlns:p14="http://schemas.microsoft.com/office/powerpoint/2010/main" val="227517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B5615E03-3E80-41F5-A76B-9CC48C136F90}"/>
              </a:ext>
            </a:extLst>
          </p:cNvPr>
          <p:cNvSpPr>
            <a:spLocks noGrp="1"/>
          </p:cNvSpPr>
          <p:nvPr>
            <p:ph type="title"/>
          </p:nvPr>
        </p:nvSpPr>
        <p:spPr>
          <a:xfrm>
            <a:off x="403169" y="412740"/>
            <a:ext cx="10805160" cy="707886"/>
          </a:xfrm>
        </p:spPr>
        <p:txBody>
          <a:bodyPr>
            <a:normAutofit fontScale="90000"/>
          </a:bodyPr>
          <a:lstStyle/>
          <a:p>
            <a:pPr algn="ctr"/>
            <a:r>
              <a:rPr lang="es-ES" b="1" dirty="0">
                <a:solidFill>
                  <a:srgbClr val="002060"/>
                </a:solidFill>
              </a:rPr>
              <a:t>QUÉ COBERTURAS TIENE EL SEGURO DE VEHICULOS AUTOMOTORES FINANCIADOS</a:t>
            </a:r>
            <a:endParaRPr lang="es-GT" b="1" dirty="0">
              <a:solidFill>
                <a:srgbClr val="002060"/>
              </a:solidFill>
            </a:endParaRPr>
          </a:p>
        </p:txBody>
      </p:sp>
      <p:pic>
        <p:nvPicPr>
          <p:cNvPr id="14" name="Imagen 13" descr="Imagen que contiene Texto&#10;&#10;Descripción generada automáticamente">
            <a:extLst>
              <a:ext uri="{FF2B5EF4-FFF2-40B4-BE49-F238E27FC236}">
                <a16:creationId xmlns:a16="http://schemas.microsoft.com/office/drawing/2014/main" id="{E8616525-29CA-4424-9EC1-075387B8A8C7}"/>
              </a:ext>
            </a:extLst>
          </p:cNvPr>
          <p:cNvPicPr>
            <a:picLocks noChangeAspect="1"/>
          </p:cNvPicPr>
          <p:nvPr/>
        </p:nvPicPr>
        <p:blipFill>
          <a:blip r:embed="rId2"/>
          <a:stretch>
            <a:fillRect/>
          </a:stretch>
        </p:blipFill>
        <p:spPr>
          <a:xfrm>
            <a:off x="9382290" y="133712"/>
            <a:ext cx="2975965" cy="519441"/>
          </a:xfrm>
          <a:prstGeom prst="rect">
            <a:avLst/>
          </a:prstGeom>
        </p:spPr>
      </p:pic>
      <p:pic>
        <p:nvPicPr>
          <p:cNvPr id="16" name="Imagen 15">
            <a:extLst>
              <a:ext uri="{FF2B5EF4-FFF2-40B4-BE49-F238E27FC236}">
                <a16:creationId xmlns:a16="http://schemas.microsoft.com/office/drawing/2014/main" id="{176EF61E-B16B-42B4-8473-476E4758C0A6}"/>
              </a:ext>
            </a:extLst>
          </p:cNvPr>
          <p:cNvPicPr>
            <a:picLocks noChangeAspect="1"/>
          </p:cNvPicPr>
          <p:nvPr/>
        </p:nvPicPr>
        <p:blipFill>
          <a:blip r:embed="rId3"/>
          <a:stretch>
            <a:fillRect/>
          </a:stretch>
        </p:blipFill>
        <p:spPr>
          <a:xfrm>
            <a:off x="6699000" y="1707007"/>
            <a:ext cx="5366579" cy="4738253"/>
          </a:xfrm>
          <a:prstGeom prst="rect">
            <a:avLst/>
          </a:prstGeom>
          <a:ln>
            <a:noFill/>
          </a:ln>
          <a:effectLst>
            <a:softEdge rad="112500"/>
          </a:effectLst>
        </p:spPr>
      </p:pic>
      <p:sp>
        <p:nvSpPr>
          <p:cNvPr id="17" name="CuadroTexto 16">
            <a:extLst>
              <a:ext uri="{FF2B5EF4-FFF2-40B4-BE49-F238E27FC236}">
                <a16:creationId xmlns:a16="http://schemas.microsoft.com/office/drawing/2014/main" id="{803D4587-6697-4626-81C9-26245ECCE405}"/>
              </a:ext>
            </a:extLst>
          </p:cNvPr>
          <p:cNvSpPr txBox="1"/>
          <p:nvPr/>
        </p:nvSpPr>
        <p:spPr>
          <a:xfrm>
            <a:off x="403169" y="1901536"/>
            <a:ext cx="7481454" cy="4862870"/>
          </a:xfrm>
          <a:prstGeom prst="rect">
            <a:avLst/>
          </a:prstGeom>
          <a:noFill/>
        </p:spPr>
        <p:txBody>
          <a:bodyPr wrap="square" rtlCol="0">
            <a:spAutoFit/>
          </a:bodyPr>
          <a:lstStyle/>
          <a:p>
            <a:r>
              <a:rPr lang="es-ES" sz="1400" dirty="0"/>
              <a:t>3 SECCIONES</a:t>
            </a:r>
          </a:p>
          <a:p>
            <a:endParaRPr lang="es-ES" sz="1400" dirty="0"/>
          </a:p>
          <a:p>
            <a:endParaRPr lang="es-ES" sz="1400" dirty="0"/>
          </a:p>
          <a:p>
            <a:r>
              <a:rPr lang="es-ES" sz="1400" dirty="0"/>
              <a:t>SECCION I</a:t>
            </a:r>
          </a:p>
          <a:p>
            <a:endParaRPr lang="es-ES" sz="1400" dirty="0"/>
          </a:p>
          <a:p>
            <a:pPr marL="285750" indent="-285750">
              <a:buFont typeface="Arial" panose="020B0604020202020204" pitchFamily="34" charset="0"/>
              <a:buChar char="•"/>
            </a:pPr>
            <a:r>
              <a:rPr lang="es-ES" sz="1400" dirty="0"/>
              <a:t>SECCIÓN I DAÑOS PROPIOS AL (O LOS) VEHÍCULO (S) DESCRITO (S)</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r>
              <a:rPr lang="es-ES" sz="1400" dirty="0"/>
              <a:t>SECCION II</a:t>
            </a:r>
          </a:p>
          <a:p>
            <a:pPr marL="285750" indent="-285750">
              <a:buFont typeface="Arial" panose="020B0604020202020204" pitchFamily="34" charset="0"/>
              <a:buChar char="•"/>
            </a:pPr>
            <a:r>
              <a:rPr lang="es-ES" sz="1400" dirty="0"/>
              <a:t>RESPONSABILIDAD CIVIL EXCLUYENDO OCUPANTES DEL VEHÍCULO</a:t>
            </a:r>
          </a:p>
          <a:p>
            <a:r>
              <a:rPr lang="es-ES" sz="1400" dirty="0"/>
              <a:t>DESCRITO</a:t>
            </a:r>
          </a:p>
          <a:p>
            <a:endParaRPr lang="es-ES" sz="1400" dirty="0"/>
          </a:p>
          <a:p>
            <a:endParaRPr lang="es-ES" sz="1400" dirty="0"/>
          </a:p>
          <a:p>
            <a:endParaRPr lang="es-ES" sz="1400" dirty="0"/>
          </a:p>
          <a:p>
            <a:r>
              <a:rPr lang="es-ES" sz="1400" dirty="0"/>
              <a:t>SECCION III</a:t>
            </a:r>
          </a:p>
          <a:p>
            <a:pPr marL="285750" indent="-285750">
              <a:buFont typeface="Arial" panose="020B0604020202020204" pitchFamily="34" charset="0"/>
              <a:buChar char="•"/>
            </a:pPr>
            <a:r>
              <a:rPr lang="es-ES" sz="1400" dirty="0"/>
              <a:t>SECCION III LESIONES A OCUPANTES DEL VEHICULO DESCRITO</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285750" indent="-285750">
              <a:buFont typeface="Arial" panose="020B0604020202020204" pitchFamily="34" charset="0"/>
              <a:buChar char="•"/>
            </a:pPr>
            <a:endParaRPr lang="es-GT" dirty="0"/>
          </a:p>
        </p:txBody>
      </p:sp>
    </p:spTree>
    <p:extLst>
      <p:ext uri="{BB962C8B-B14F-4D97-AF65-F5344CB8AC3E}">
        <p14:creationId xmlns:p14="http://schemas.microsoft.com/office/powerpoint/2010/main" val="26069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E1B0E6-1D5F-469F-A036-EEA8A98AA3A2}"/>
              </a:ext>
            </a:extLst>
          </p:cNvPr>
          <p:cNvSpPr>
            <a:spLocks noGrp="1"/>
          </p:cNvSpPr>
          <p:nvPr>
            <p:ph type="title"/>
          </p:nvPr>
        </p:nvSpPr>
        <p:spPr/>
        <p:txBody>
          <a:bodyPr/>
          <a:lstStyle/>
          <a:p>
            <a:r>
              <a:rPr lang="es-ES" dirty="0"/>
              <a:t>CÓMO ADQUIRIR LA PÓLIZA DE VEHICULOS AUTOMOTORES</a:t>
            </a:r>
            <a:endParaRPr lang="es-GT" dirty="0"/>
          </a:p>
        </p:txBody>
      </p:sp>
      <p:sp>
        <p:nvSpPr>
          <p:cNvPr id="3" name="Marcador de número de diapositiva 2">
            <a:extLst>
              <a:ext uri="{FF2B5EF4-FFF2-40B4-BE49-F238E27FC236}">
                <a16:creationId xmlns:a16="http://schemas.microsoft.com/office/drawing/2014/main" id="{7F36B620-DDE1-4602-9B05-493ED6E1A48C}"/>
              </a:ext>
            </a:extLst>
          </p:cNvPr>
          <p:cNvSpPr>
            <a:spLocks noGrp="1"/>
          </p:cNvSpPr>
          <p:nvPr>
            <p:ph type="sldNum" sz="quarter" idx="4"/>
          </p:nvPr>
        </p:nvSpPr>
        <p:spPr/>
        <p:txBody>
          <a:bodyPr/>
          <a:lstStyle/>
          <a:p>
            <a:pPr rtl="0"/>
            <a:fld id="{4FAB73BC-B049-4115-A692-8D63A059BFB8}" type="slidenum">
              <a:rPr lang="es-ES" noProof="0" smtClean="0"/>
              <a:pPr rtl="0"/>
              <a:t>4</a:t>
            </a:fld>
            <a:endParaRPr lang="es-ES" noProof="0"/>
          </a:p>
        </p:txBody>
      </p:sp>
      <p:sp>
        <p:nvSpPr>
          <p:cNvPr id="4" name="Rectángulo 3">
            <a:extLst>
              <a:ext uri="{FF2B5EF4-FFF2-40B4-BE49-F238E27FC236}">
                <a16:creationId xmlns:a16="http://schemas.microsoft.com/office/drawing/2014/main" id="{C83A2BBE-DEAF-4B33-8F65-65B521DEE3B8}"/>
              </a:ext>
            </a:extLst>
          </p:cNvPr>
          <p:cNvSpPr/>
          <p:nvPr/>
        </p:nvSpPr>
        <p:spPr>
          <a:xfrm>
            <a:off x="548640" y="1804069"/>
            <a:ext cx="10202333" cy="4430187"/>
          </a:xfrm>
          <a:prstGeom prst="rect">
            <a:avLst/>
          </a:prstGeom>
        </p:spPr>
        <p:txBody>
          <a:bodyPr wrap="square">
            <a:spAutoFit/>
          </a:bodyPr>
          <a:lstStyle/>
          <a:p>
            <a:pPr>
              <a:lnSpc>
                <a:spcPct val="107000"/>
              </a:lnSpc>
              <a:spcAft>
                <a:spcPts val="800"/>
              </a:spcAft>
            </a:pPr>
            <a:r>
              <a:rPr lang="es-GT" sz="1600" dirty="0">
                <a:latin typeface="Calibri" panose="020F0502020204030204" pitchFamily="34" charset="0"/>
                <a:ea typeface="Calibri" panose="020F0502020204030204" pitchFamily="34" charset="0"/>
                <a:cs typeface="Times New Roman" panose="02020603050405020304" pitchFamily="18" charset="0"/>
              </a:rPr>
              <a:t>Cómo es el proceso para adquirir la póliza</a:t>
            </a:r>
          </a:p>
          <a:p>
            <a:pPr marL="342900" lvl="0" indent="-342900">
              <a:lnSpc>
                <a:spcPct val="107000"/>
              </a:lnSpc>
              <a:spcAft>
                <a:spcPts val="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Primero el cliente solicita el préstamo para el vehículo</a:t>
            </a:r>
          </a:p>
          <a:p>
            <a:pPr marL="342900" lvl="0" indent="-342900">
              <a:lnSpc>
                <a:spcPct val="107000"/>
              </a:lnSpc>
              <a:spcAft>
                <a:spcPts val="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El asesor debe ofrecer nuestro servicio de seguro de vehículos automotores</a:t>
            </a:r>
          </a:p>
          <a:p>
            <a:pPr marL="457200">
              <a:lnSpc>
                <a:spcPct val="107000"/>
              </a:lnSpc>
              <a:spcAft>
                <a:spcPts val="0"/>
              </a:spcAft>
            </a:pPr>
            <a:r>
              <a:rPr lang="es-GT" sz="1600" dirty="0">
                <a:latin typeface="Calibri" panose="020F0502020204030204" pitchFamily="34" charset="0"/>
                <a:ea typeface="Calibri" panose="020F0502020204030204" pitchFamily="34" charset="0"/>
                <a:cs typeface="Times New Roman" panose="02020603050405020304" pitchFamily="18" charset="0"/>
              </a:rPr>
              <a:t>(punto muy importante es que el cliente reciba nuestro servicio de nuestra institución en este caso SEGUROS CHN no por otras compañías.)  lo que se requiere es beneficiarnos por nuestra institución no compañías ajenas.</a:t>
            </a:r>
          </a:p>
          <a:p>
            <a:pPr marL="342900" lvl="0" indent="-342900">
              <a:lnSpc>
                <a:spcPct val="107000"/>
              </a:lnSpc>
              <a:spcAft>
                <a:spcPts val="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Si el cliente esta de acuerdo con nuestro seguro el asesor se encarga de enviarnos la factura.</a:t>
            </a:r>
          </a:p>
          <a:p>
            <a:pPr marL="342900" lvl="0" indent="-342900">
              <a:lnSpc>
                <a:spcPct val="107000"/>
              </a:lnSpc>
              <a:spcAft>
                <a:spcPts val="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Se procede a realizar una cotización </a:t>
            </a:r>
          </a:p>
          <a:p>
            <a:pPr marL="342900" lvl="0" indent="-342900">
              <a:lnSpc>
                <a:spcPct val="107000"/>
              </a:lnSpc>
              <a:spcAft>
                <a:spcPts val="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Que contiene una cotización: contiene el fraccionamiento de pagos y el servicio que la compañía le brinda.</a:t>
            </a:r>
          </a:p>
          <a:p>
            <a:pPr marL="342900" lvl="0" indent="-342900">
              <a:lnSpc>
                <a:spcPct val="107000"/>
              </a:lnSpc>
              <a:spcAft>
                <a:spcPts val="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El cliente revisa la cotización, está de acuerdo y el asesor nos informa que el cliente esta de acuerdo con el seguro.</a:t>
            </a:r>
          </a:p>
          <a:p>
            <a:pPr marL="342900" lvl="0" indent="-342900">
              <a:lnSpc>
                <a:spcPct val="107000"/>
              </a:lnSpc>
              <a:spcAft>
                <a:spcPts val="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Se procede a emitir la póliza la cual se le envía al asesor que está atendiendo al cliente</a:t>
            </a:r>
          </a:p>
          <a:p>
            <a:pPr marL="342900" lvl="0" indent="-342900">
              <a:lnSpc>
                <a:spcPct val="107000"/>
              </a:lnSpc>
              <a:spcAft>
                <a:spcPts val="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Asesor es responsable de entregar la póliza que fue emitida por la aseguradora.</a:t>
            </a:r>
          </a:p>
          <a:p>
            <a:pPr marL="342900" lvl="0" indent="-342900">
              <a:lnSpc>
                <a:spcPct val="107000"/>
              </a:lnSpc>
              <a:spcAft>
                <a:spcPts val="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La póliza contiene todos los datos del vehículo, el fraccionamiento de pagos, coberturas y exclusiones</a:t>
            </a:r>
          </a:p>
          <a:p>
            <a:pPr marL="342900" lvl="0" indent="-342900">
              <a:lnSpc>
                <a:spcPct val="107000"/>
              </a:lnSpc>
              <a:spcAft>
                <a:spcPts val="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Al momento que el cliente tenga un siniestro lo reporta a nuestra cabina de emergencia e contacto es el siguiente 2290-7400 </a:t>
            </a:r>
            <a:r>
              <a:rPr lang="es-GT" sz="1600" dirty="0" err="1">
                <a:latin typeface="Calibri" panose="020F0502020204030204" pitchFamily="34" charset="0"/>
                <a:ea typeface="Calibri" panose="020F0502020204030204" pitchFamily="34" charset="0"/>
                <a:cs typeface="Times New Roman" panose="02020603050405020304" pitchFamily="18" charset="0"/>
              </a:rPr>
              <a:t>ext</a:t>
            </a:r>
            <a:r>
              <a:rPr lang="es-GT" sz="1600" dirty="0">
                <a:latin typeface="Calibri" panose="020F0502020204030204" pitchFamily="34" charset="0"/>
                <a:ea typeface="Calibri" panose="020F0502020204030204" pitchFamily="34" charset="0"/>
                <a:cs typeface="Times New Roman" panose="02020603050405020304" pitchFamily="18" charset="0"/>
              </a:rPr>
              <a:t> 7</a:t>
            </a:r>
          </a:p>
          <a:p>
            <a:pPr marL="342900" lvl="0" indent="-342900">
              <a:lnSpc>
                <a:spcPct val="107000"/>
              </a:lnSpc>
              <a:spcAft>
                <a:spcPts val="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Se coordina con un ajustador</a:t>
            </a:r>
          </a:p>
          <a:p>
            <a:pPr marL="342900" lvl="0" indent="-342900">
              <a:lnSpc>
                <a:spcPct val="107000"/>
              </a:lnSpc>
              <a:spcAft>
                <a:spcPts val="800"/>
              </a:spcAft>
              <a:buFont typeface="+mj-lt"/>
              <a:buAutoNum type="arabicPeriod"/>
            </a:pPr>
            <a:r>
              <a:rPr lang="es-GT" sz="1600" dirty="0">
                <a:latin typeface="Calibri" panose="020F0502020204030204" pitchFamily="34" charset="0"/>
                <a:ea typeface="Calibri" panose="020F0502020204030204" pitchFamily="34" charset="0"/>
                <a:cs typeface="Times New Roman" panose="02020603050405020304" pitchFamily="18" charset="0"/>
              </a:rPr>
              <a:t>El ajustador es el responsable de atender el siniestro</a:t>
            </a:r>
          </a:p>
        </p:txBody>
      </p:sp>
    </p:spTree>
    <p:extLst>
      <p:ext uri="{BB962C8B-B14F-4D97-AF65-F5344CB8AC3E}">
        <p14:creationId xmlns:p14="http://schemas.microsoft.com/office/powerpoint/2010/main" val="178034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Texto&#10;&#10;Descripción generada automáticamente">
            <a:extLst>
              <a:ext uri="{FF2B5EF4-FFF2-40B4-BE49-F238E27FC236}">
                <a16:creationId xmlns:a16="http://schemas.microsoft.com/office/drawing/2014/main" id="{337E5D83-AC93-41DF-9208-7CE0E11EFD9C}"/>
              </a:ext>
            </a:extLst>
          </p:cNvPr>
          <p:cNvPicPr>
            <a:picLocks noChangeAspect="1"/>
          </p:cNvPicPr>
          <p:nvPr/>
        </p:nvPicPr>
        <p:blipFill>
          <a:blip r:embed="rId2"/>
          <a:stretch>
            <a:fillRect/>
          </a:stretch>
        </p:blipFill>
        <p:spPr>
          <a:xfrm>
            <a:off x="8987435" y="403876"/>
            <a:ext cx="2975965" cy="519441"/>
          </a:xfrm>
          <a:prstGeom prst="rect">
            <a:avLst/>
          </a:prstGeom>
        </p:spPr>
      </p:pic>
      <p:sp>
        <p:nvSpPr>
          <p:cNvPr id="3" name="Título 2">
            <a:extLst>
              <a:ext uri="{FF2B5EF4-FFF2-40B4-BE49-F238E27FC236}">
                <a16:creationId xmlns:a16="http://schemas.microsoft.com/office/drawing/2014/main" id="{F04D1751-883F-4D09-A164-E18696D2D1AB}"/>
              </a:ext>
            </a:extLst>
          </p:cNvPr>
          <p:cNvSpPr>
            <a:spLocks noGrp="1"/>
          </p:cNvSpPr>
          <p:nvPr>
            <p:ph type="title"/>
          </p:nvPr>
        </p:nvSpPr>
        <p:spPr/>
        <p:txBody>
          <a:bodyPr/>
          <a:lstStyle/>
          <a:p>
            <a:r>
              <a:rPr lang="es-ES" dirty="0"/>
              <a:t>DEDUCIBLE</a:t>
            </a:r>
            <a:endParaRPr lang="es-GT" dirty="0"/>
          </a:p>
        </p:txBody>
      </p:sp>
      <p:sp>
        <p:nvSpPr>
          <p:cNvPr id="4" name="Rectángulo 3">
            <a:extLst>
              <a:ext uri="{FF2B5EF4-FFF2-40B4-BE49-F238E27FC236}">
                <a16:creationId xmlns:a16="http://schemas.microsoft.com/office/drawing/2014/main" id="{CD09649A-ED91-4798-AD2E-BA6CD729092C}"/>
              </a:ext>
            </a:extLst>
          </p:cNvPr>
          <p:cNvSpPr/>
          <p:nvPr/>
        </p:nvSpPr>
        <p:spPr>
          <a:xfrm>
            <a:off x="548640" y="1940466"/>
            <a:ext cx="9734262" cy="2585323"/>
          </a:xfrm>
          <a:prstGeom prst="rect">
            <a:avLst/>
          </a:prstGeom>
        </p:spPr>
        <p:txBody>
          <a:bodyPr wrap="square">
            <a:spAutoFit/>
          </a:bodyPr>
          <a:lstStyle/>
          <a:p>
            <a:pPr marL="285750" indent="-285750">
              <a:buFont typeface="Wingdings" panose="05000000000000000000" pitchFamily="2" charset="2"/>
              <a:buChar char="v"/>
            </a:pPr>
            <a:r>
              <a:rPr lang="es-ES" dirty="0"/>
              <a:t>Es la cantidad que en cada siniestro deberá ser pagado por el Asegurado.</a:t>
            </a:r>
          </a:p>
          <a:p>
            <a:pPr marL="285750" indent="-285750">
              <a:buFont typeface="Wingdings" panose="05000000000000000000" pitchFamily="2" charset="2"/>
              <a:buChar char="v"/>
            </a:pPr>
            <a:endParaRPr lang="es-ES" dirty="0"/>
          </a:p>
          <a:p>
            <a:endParaRPr lang="es-ES" dirty="0"/>
          </a:p>
          <a:p>
            <a:r>
              <a:rPr lang="es-ES" dirty="0"/>
              <a:t>SECCIÓN I DAÑOS PROPIOS AL (O LOS) VEHÍCULO (S) DESCRITO (S)</a:t>
            </a:r>
          </a:p>
          <a:p>
            <a:endParaRPr lang="es-ES" b="1" dirty="0"/>
          </a:p>
          <a:p>
            <a:r>
              <a:rPr lang="es-ES" b="1" dirty="0"/>
              <a:t>ES DEL 3% SOBRE LA SUMA ASEGURADA</a:t>
            </a:r>
          </a:p>
          <a:p>
            <a:endParaRPr lang="es-ES" b="1" dirty="0"/>
          </a:p>
          <a:p>
            <a:r>
              <a:rPr lang="es-ES" b="1" dirty="0"/>
              <a:t>EL DEDUCIBLE APLICA SEGÚN LAS CONDICIONES Y COBERTURAS DE CADA POLIZA</a:t>
            </a:r>
          </a:p>
          <a:p>
            <a:endParaRPr lang="es-GT" dirty="0"/>
          </a:p>
        </p:txBody>
      </p:sp>
    </p:spTree>
    <p:extLst>
      <p:ext uri="{BB962C8B-B14F-4D97-AF65-F5344CB8AC3E}">
        <p14:creationId xmlns:p14="http://schemas.microsoft.com/office/powerpoint/2010/main" val="424054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B7FC88-8FD0-47B0-B8E4-A3F7F12ADFE2}"/>
              </a:ext>
            </a:extLst>
          </p:cNvPr>
          <p:cNvSpPr>
            <a:spLocks noGrp="1"/>
          </p:cNvSpPr>
          <p:nvPr>
            <p:ph type="title"/>
          </p:nvPr>
        </p:nvSpPr>
        <p:spPr>
          <a:xfrm>
            <a:off x="693420" y="795867"/>
            <a:ext cx="10805160" cy="707886"/>
          </a:xfrm>
        </p:spPr>
        <p:txBody>
          <a:bodyPr>
            <a:normAutofit fontScale="90000"/>
          </a:bodyPr>
          <a:lstStyle/>
          <a:p>
            <a:pPr algn="ctr"/>
            <a:r>
              <a:rPr lang="es-ES" dirty="0"/>
              <a:t>COBERTURA PARA CONDUCTORES MAYORES DE 21 PERO MENORES DE 25</a:t>
            </a:r>
            <a:br>
              <a:rPr lang="es-ES" dirty="0"/>
            </a:br>
            <a:r>
              <a:rPr lang="es-GT" dirty="0"/>
              <a:t>AÑOS DE EDAD</a:t>
            </a:r>
          </a:p>
        </p:txBody>
      </p:sp>
      <p:sp>
        <p:nvSpPr>
          <p:cNvPr id="4" name="CuadroTexto 3">
            <a:extLst>
              <a:ext uri="{FF2B5EF4-FFF2-40B4-BE49-F238E27FC236}">
                <a16:creationId xmlns:a16="http://schemas.microsoft.com/office/drawing/2014/main" id="{EC3234CC-4451-4C9E-A265-7B1F8CA82DBE}"/>
              </a:ext>
            </a:extLst>
          </p:cNvPr>
          <p:cNvSpPr txBox="1"/>
          <p:nvPr/>
        </p:nvSpPr>
        <p:spPr>
          <a:xfrm>
            <a:off x="220133" y="1938867"/>
            <a:ext cx="11887199" cy="4247317"/>
          </a:xfrm>
          <a:prstGeom prst="rect">
            <a:avLst/>
          </a:prstGeom>
          <a:noFill/>
        </p:spPr>
        <p:txBody>
          <a:bodyPr wrap="square" rtlCol="0">
            <a:spAutoFit/>
          </a:bodyPr>
          <a:lstStyle/>
          <a:p>
            <a:r>
              <a:rPr lang="es-ES" b="1" dirty="0"/>
              <a:t>EXCLUSION:</a:t>
            </a:r>
          </a:p>
          <a:p>
            <a:r>
              <a:rPr lang="es-ES" dirty="0"/>
              <a:t>Mientras el vehículo sea conducido por personas menores de 25 años de edad cumplidos, a menos que esta exclusión haya sido eliminada por anexo y el </a:t>
            </a:r>
            <a:r>
              <a:rPr lang="es-GT" dirty="0"/>
              <a:t>Asegurado pague la prima adicional que corresponda.</a:t>
            </a:r>
          </a:p>
          <a:p>
            <a:endParaRPr lang="es-ES" dirty="0"/>
          </a:p>
          <a:p>
            <a:endParaRPr lang="es-ES" dirty="0"/>
          </a:p>
          <a:p>
            <a:pPr marL="285750" indent="-285750">
              <a:buFont typeface="Wingdings" panose="05000000000000000000" pitchFamily="2" charset="2"/>
              <a:buChar char="v"/>
            </a:pPr>
            <a:r>
              <a:rPr lang="es-ES" dirty="0"/>
              <a:t>La cobertura de menores de 21 años pero mayores a 25 es a solicitud del cliente.</a:t>
            </a:r>
          </a:p>
          <a:p>
            <a:pPr marL="285750" indent="-285750">
              <a:buFont typeface="Wingdings" panose="05000000000000000000" pitchFamily="2" charset="2"/>
              <a:buChar char="v"/>
            </a:pPr>
            <a:endParaRPr lang="es-ES" dirty="0"/>
          </a:p>
          <a:p>
            <a:pPr marL="285750" indent="-285750">
              <a:buFont typeface="Wingdings" panose="05000000000000000000" pitchFamily="2" charset="2"/>
              <a:buChar char="v"/>
            </a:pPr>
            <a:endParaRPr lang="es-ES" dirty="0"/>
          </a:p>
          <a:p>
            <a:pPr marL="285750" indent="-285750">
              <a:buFont typeface="Wingdings" panose="05000000000000000000" pitchFamily="2" charset="2"/>
              <a:buChar char="v"/>
            </a:pPr>
            <a:r>
              <a:rPr lang="es-ES" dirty="0"/>
              <a:t>Recordemos que lo que está asegurado es el vehículo, por lo que esta póliza no cuenta con beneficiarios.</a:t>
            </a:r>
          </a:p>
          <a:p>
            <a:pPr marL="285750" indent="-285750">
              <a:buFont typeface="Wingdings" panose="05000000000000000000" pitchFamily="2" charset="2"/>
              <a:buChar char="v"/>
            </a:pPr>
            <a:endParaRPr lang="es-ES" dirty="0"/>
          </a:p>
          <a:p>
            <a:r>
              <a:rPr lang="es-ES" b="1" dirty="0"/>
              <a:t>Cobertura para Conductores Mayores de 21 pero Menores de 25 años </a:t>
            </a:r>
            <a:r>
              <a:rPr lang="es-GT" b="1" dirty="0"/>
              <a:t>de Edad</a:t>
            </a:r>
          </a:p>
          <a:p>
            <a:endParaRPr lang="es-GT" b="1" dirty="0"/>
          </a:p>
          <a:p>
            <a:pPr marL="285750" indent="-285750">
              <a:buFont typeface="Wingdings" panose="05000000000000000000" pitchFamily="2" charset="2"/>
              <a:buChar char="v"/>
            </a:pPr>
            <a:r>
              <a:rPr lang="es-ES" dirty="0"/>
              <a:t>Con sujeción a todos los demás términos y condiciones de la presente póliza, la misma se extiende a cubrir el vehículo descrito, sin cobro de prima adicional, mientras el mismo este siendo conducido por persona menor de veinticinco años de edad, pero mayor de veintiún años, siempre y cuando cuente con licencia vigente.</a:t>
            </a:r>
            <a:endParaRPr lang="es-GT" dirty="0"/>
          </a:p>
        </p:txBody>
      </p:sp>
    </p:spTree>
    <p:extLst>
      <p:ext uri="{BB962C8B-B14F-4D97-AF65-F5344CB8AC3E}">
        <p14:creationId xmlns:p14="http://schemas.microsoft.com/office/powerpoint/2010/main" val="248542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1AD9405-BB4F-4C3C-BC15-6805C741FF1E}"/>
              </a:ext>
            </a:extLst>
          </p:cNvPr>
          <p:cNvSpPr txBox="1"/>
          <p:nvPr/>
        </p:nvSpPr>
        <p:spPr>
          <a:xfrm>
            <a:off x="103910" y="561109"/>
            <a:ext cx="11814461" cy="6186309"/>
          </a:xfrm>
          <a:prstGeom prst="rect">
            <a:avLst/>
          </a:prstGeom>
          <a:noFill/>
        </p:spPr>
        <p:txBody>
          <a:bodyPr wrap="square" rtlCol="0">
            <a:spAutoFit/>
          </a:bodyPr>
          <a:lstStyle/>
          <a:p>
            <a:r>
              <a:rPr lang="es-ES" dirty="0"/>
              <a:t>ASISTENCIA CHN</a:t>
            </a:r>
          </a:p>
          <a:p>
            <a:pPr algn="ctr"/>
            <a:r>
              <a:rPr lang="es-ES" b="1" dirty="0"/>
              <a:t>SERVICIOS CONDICIONES EVENTOS</a:t>
            </a:r>
          </a:p>
          <a:p>
            <a:r>
              <a:rPr lang="es-ES" sz="1200" b="1" dirty="0">
                <a:latin typeface="Calibri" panose="020F0502020204030204" pitchFamily="34" charset="0"/>
                <a:ea typeface="Calibri" panose="020F0502020204030204" pitchFamily="34" charset="0"/>
                <a:cs typeface="Calibri" panose="020F0502020204030204" pitchFamily="34" charset="0"/>
              </a:rPr>
              <a:t>CALL CENTER</a:t>
            </a:r>
          </a:p>
          <a:p>
            <a:r>
              <a:rPr lang="es-ES" sz="1200" dirty="0">
                <a:latin typeface="Calibri" panose="020F0502020204030204" pitchFamily="34" charset="0"/>
                <a:ea typeface="Calibri" panose="020F0502020204030204" pitchFamily="34" charset="0"/>
                <a:cs typeface="Calibri" panose="020F0502020204030204" pitchFamily="34" charset="0"/>
              </a:rPr>
              <a:t>Cabina de Emergencias, recepción de llamadas por siniestro y asistencia, las 24 horas del día los 365 días del año. Sin límite</a:t>
            </a:r>
          </a:p>
          <a:p>
            <a:endParaRPr lang="es-ES" sz="1200" dirty="0">
              <a:latin typeface="Calibri" panose="020F0502020204030204" pitchFamily="34" charset="0"/>
              <a:ea typeface="Calibri" panose="020F0502020204030204" pitchFamily="34" charset="0"/>
              <a:cs typeface="Calibri" panose="020F0502020204030204" pitchFamily="34" charset="0"/>
            </a:endParaRPr>
          </a:p>
          <a:p>
            <a:r>
              <a:rPr lang="es-ES" sz="1200" dirty="0">
                <a:latin typeface="Calibri" panose="020F0502020204030204" pitchFamily="34" charset="0"/>
                <a:ea typeface="Calibri" panose="020F0502020204030204" pitchFamily="34" charset="0"/>
                <a:cs typeface="Calibri" panose="020F0502020204030204" pitchFamily="34" charset="0"/>
              </a:rPr>
              <a:t> </a:t>
            </a:r>
            <a:r>
              <a:rPr lang="es-ES" sz="1200" b="1" dirty="0">
                <a:latin typeface="Calibri" panose="020F0502020204030204" pitchFamily="34" charset="0"/>
                <a:ea typeface="Calibri" panose="020F0502020204030204" pitchFamily="34" charset="0"/>
                <a:cs typeface="Calibri" panose="020F0502020204030204" pitchFamily="34" charset="0"/>
              </a:rPr>
              <a:t>REMOLQUE</a:t>
            </a:r>
          </a:p>
          <a:p>
            <a:r>
              <a:rPr lang="es-ES" sz="1200" dirty="0">
                <a:latin typeface="Calibri" panose="020F0502020204030204" pitchFamily="34" charset="0"/>
                <a:ea typeface="Calibri" panose="020F0502020204030204" pitchFamily="34" charset="0"/>
                <a:cs typeface="Calibri" panose="020F0502020204030204" pitchFamily="34" charset="0"/>
              </a:rPr>
              <a:t>Servicio de Grúa a partir del kilómetro cero, por avería o accidente (Primer evento sin límite, segundo evento con un Monto Máximo de Q.1250.00). Remolque a vehículos terceros si se determina que el asegurado es responsable en la colisión. Sin límite</a:t>
            </a:r>
          </a:p>
          <a:p>
            <a:endParaRPr lang="es-ES" sz="1200" dirty="0">
              <a:latin typeface="Calibri" panose="020F0502020204030204" pitchFamily="34" charset="0"/>
              <a:ea typeface="Calibri" panose="020F0502020204030204" pitchFamily="34" charset="0"/>
              <a:cs typeface="Calibri" panose="020F0502020204030204" pitchFamily="34" charset="0"/>
            </a:endParaRPr>
          </a:p>
          <a:p>
            <a:r>
              <a:rPr lang="es-ES" sz="1200" b="1" dirty="0">
                <a:latin typeface="Calibri" panose="020F0502020204030204" pitchFamily="34" charset="0"/>
                <a:ea typeface="Calibri" panose="020F0502020204030204" pitchFamily="34" charset="0"/>
                <a:cs typeface="Calibri" panose="020F0502020204030204" pitchFamily="34" charset="0"/>
              </a:rPr>
              <a:t>ASISTENCIA VIAL</a:t>
            </a:r>
          </a:p>
          <a:p>
            <a:r>
              <a:rPr lang="es-ES" sz="1200" dirty="0">
                <a:latin typeface="Calibri" panose="020F0502020204030204" pitchFamily="34" charset="0"/>
                <a:ea typeface="Calibri" panose="020F0502020204030204" pitchFamily="34" charset="0"/>
                <a:cs typeface="Calibri" panose="020F0502020204030204" pitchFamily="34" charset="0"/>
              </a:rPr>
              <a:t>Paso de Corriente, Suministro de Gasolina, Cambio de Llanta por Ponchadura (Monto Máximo Q.600.00). Sin límite</a:t>
            </a:r>
          </a:p>
          <a:p>
            <a:endParaRPr lang="es-ES" sz="1200" dirty="0">
              <a:latin typeface="Calibri" panose="020F0502020204030204" pitchFamily="34" charset="0"/>
              <a:ea typeface="Calibri" panose="020F0502020204030204" pitchFamily="34" charset="0"/>
              <a:cs typeface="Calibri" panose="020F0502020204030204" pitchFamily="34" charset="0"/>
            </a:endParaRPr>
          </a:p>
          <a:p>
            <a:r>
              <a:rPr lang="es-ES" sz="1200" b="1" dirty="0">
                <a:latin typeface="Calibri" panose="020F0502020204030204" pitchFamily="34" charset="0"/>
                <a:ea typeface="Calibri" panose="020F0502020204030204" pitchFamily="34" charset="0"/>
                <a:cs typeface="Calibri" panose="020F0502020204030204" pitchFamily="34" charset="0"/>
              </a:rPr>
              <a:t>CERRAJERIA</a:t>
            </a:r>
          </a:p>
          <a:p>
            <a:r>
              <a:rPr lang="es-ES" sz="1200" dirty="0">
                <a:latin typeface="Calibri" panose="020F0502020204030204" pitchFamily="34" charset="0"/>
                <a:ea typeface="Calibri" panose="020F0502020204030204" pitchFamily="34" charset="0"/>
                <a:cs typeface="Calibri" panose="020F0502020204030204" pitchFamily="34" charset="0"/>
              </a:rPr>
              <a:t>Cerrajería vehicular / hogar, (Monto Máximo Q.500.00). Sin límite</a:t>
            </a:r>
          </a:p>
          <a:p>
            <a:endParaRPr lang="es-ES" sz="1200" dirty="0">
              <a:latin typeface="Calibri" panose="020F0502020204030204" pitchFamily="34" charset="0"/>
              <a:ea typeface="Calibri" panose="020F0502020204030204" pitchFamily="34" charset="0"/>
              <a:cs typeface="Calibri" panose="020F0502020204030204" pitchFamily="34" charset="0"/>
            </a:endParaRPr>
          </a:p>
          <a:p>
            <a:r>
              <a:rPr lang="es-ES" sz="1200" b="1" dirty="0">
                <a:latin typeface="Calibri" panose="020F0502020204030204" pitchFamily="34" charset="0"/>
                <a:ea typeface="Calibri" panose="020F0502020204030204" pitchFamily="34" charset="0"/>
                <a:cs typeface="Calibri" panose="020F0502020204030204" pitchFamily="34" charset="0"/>
              </a:rPr>
              <a:t>TRASLADO MEDICO TERRESTRE</a:t>
            </a:r>
          </a:p>
          <a:p>
            <a:r>
              <a:rPr lang="es-ES" sz="1200" dirty="0">
                <a:latin typeface="Calibri" panose="020F0502020204030204" pitchFamily="34" charset="0"/>
                <a:ea typeface="Calibri" panose="020F0502020204030204" pitchFamily="34" charset="0"/>
                <a:cs typeface="Calibri" panose="020F0502020204030204" pitchFamily="34" charset="0"/>
              </a:rPr>
              <a:t>Traslado ambulatorio terrestre en caso de accidente del vehículo asegurado, para el beneficiario y sus acompañantes. Sin límite</a:t>
            </a:r>
          </a:p>
          <a:p>
            <a:endParaRPr lang="es-ES" sz="1200" dirty="0">
              <a:latin typeface="Calibri" panose="020F0502020204030204" pitchFamily="34" charset="0"/>
              <a:ea typeface="Calibri" panose="020F0502020204030204" pitchFamily="34" charset="0"/>
              <a:cs typeface="Calibri" panose="020F0502020204030204" pitchFamily="34" charset="0"/>
            </a:endParaRPr>
          </a:p>
          <a:p>
            <a:r>
              <a:rPr lang="es-ES" sz="1200" b="1" dirty="0">
                <a:latin typeface="Calibri" panose="020F0502020204030204" pitchFamily="34" charset="0"/>
                <a:ea typeface="Calibri" panose="020F0502020204030204" pitchFamily="34" charset="0"/>
                <a:cs typeface="Calibri" panose="020F0502020204030204" pitchFamily="34" charset="0"/>
              </a:rPr>
              <a:t>TRANSMISIÓN DE MENSAJES</a:t>
            </a:r>
          </a:p>
          <a:p>
            <a:r>
              <a:rPr lang="es-ES" sz="1200" dirty="0">
                <a:latin typeface="Calibri" panose="020F0502020204030204" pitchFamily="34" charset="0"/>
                <a:ea typeface="Calibri" panose="020F0502020204030204" pitchFamily="34" charset="0"/>
                <a:cs typeface="Calibri" panose="020F0502020204030204" pitchFamily="34" charset="0"/>
              </a:rPr>
              <a:t>Envío de Mensajes urgentes de texto a cualquier operador de telefonía móvil en Guatemala. Sin límite</a:t>
            </a:r>
          </a:p>
          <a:p>
            <a:endParaRPr lang="es-ES" sz="1200" dirty="0">
              <a:latin typeface="Calibri" panose="020F0502020204030204" pitchFamily="34" charset="0"/>
              <a:ea typeface="Calibri" panose="020F0502020204030204" pitchFamily="34" charset="0"/>
              <a:cs typeface="Calibri" panose="020F0502020204030204" pitchFamily="34" charset="0"/>
            </a:endParaRPr>
          </a:p>
          <a:p>
            <a:r>
              <a:rPr lang="es-ES" sz="1200" b="1" dirty="0">
                <a:latin typeface="Calibri" panose="020F0502020204030204" pitchFamily="34" charset="0"/>
                <a:ea typeface="Calibri" panose="020F0502020204030204" pitchFamily="34" charset="0"/>
                <a:cs typeface="Calibri" panose="020F0502020204030204" pitchFamily="34" charset="0"/>
              </a:rPr>
              <a:t>REFERENCIAS MEDICAS</a:t>
            </a:r>
          </a:p>
          <a:p>
            <a:r>
              <a:rPr lang="es-ES" sz="1200" dirty="0">
                <a:latin typeface="Calibri" panose="020F0502020204030204" pitchFamily="34" charset="0"/>
                <a:ea typeface="Calibri" panose="020F0502020204030204" pitchFamily="34" charset="0"/>
                <a:cs typeface="Calibri" panose="020F0502020204030204" pitchFamily="34" charset="0"/>
              </a:rPr>
              <a:t>Información a toda hora de médicos y Red Hospitalaria. Sin límite</a:t>
            </a:r>
          </a:p>
          <a:p>
            <a:endParaRPr lang="es-ES" sz="1200" dirty="0">
              <a:latin typeface="Calibri" panose="020F0502020204030204" pitchFamily="34" charset="0"/>
              <a:ea typeface="Calibri" panose="020F0502020204030204" pitchFamily="34" charset="0"/>
              <a:cs typeface="Calibri" panose="020F0502020204030204" pitchFamily="34" charset="0"/>
            </a:endParaRPr>
          </a:p>
          <a:p>
            <a:r>
              <a:rPr lang="es-ES" sz="1200" b="1" dirty="0">
                <a:latin typeface="Calibri" panose="020F0502020204030204" pitchFamily="34" charset="0"/>
                <a:ea typeface="Calibri" panose="020F0502020204030204" pitchFamily="34" charset="0"/>
                <a:cs typeface="Calibri" panose="020F0502020204030204" pitchFamily="34" charset="0"/>
              </a:rPr>
              <a:t>REFERENCIAS DE TALLERES DE MECÁNICA Y SERVICIO DE MECÁNICA LIGERA</a:t>
            </a:r>
          </a:p>
          <a:p>
            <a:r>
              <a:rPr lang="es-ES" sz="1200" dirty="0">
                <a:latin typeface="Calibri" panose="020F0502020204030204" pitchFamily="34" charset="0"/>
                <a:ea typeface="Calibri" panose="020F0502020204030204" pitchFamily="34" charset="0"/>
                <a:cs typeface="Calibri" panose="020F0502020204030204" pitchFamily="34" charset="0"/>
              </a:rPr>
              <a:t>Información a toda hora de talleres mecánicos y envío de mecánicos para reparaciones ligeras. Sin límite</a:t>
            </a:r>
          </a:p>
          <a:p>
            <a:endParaRPr lang="es-ES" sz="1200" dirty="0">
              <a:latin typeface="Calibri" panose="020F0502020204030204" pitchFamily="34" charset="0"/>
              <a:ea typeface="Calibri" panose="020F0502020204030204" pitchFamily="34" charset="0"/>
              <a:cs typeface="Calibri" panose="020F0502020204030204" pitchFamily="34" charset="0"/>
            </a:endParaRPr>
          </a:p>
          <a:p>
            <a:r>
              <a:rPr lang="es-ES" sz="1200" b="1" dirty="0">
                <a:latin typeface="Calibri" panose="020F0502020204030204" pitchFamily="34" charset="0"/>
                <a:ea typeface="Calibri" panose="020F0502020204030204" pitchFamily="34" charset="0"/>
                <a:cs typeface="Calibri" panose="020F0502020204030204" pitchFamily="34" charset="0"/>
              </a:rPr>
              <a:t>LÍMITE DE CAPACIDAD DEL VEHÍCULO EN TONELADAS</a:t>
            </a:r>
          </a:p>
          <a:p>
            <a:r>
              <a:rPr lang="es-ES" sz="1200" dirty="0">
                <a:latin typeface="Calibri" panose="020F0502020204030204" pitchFamily="34" charset="0"/>
                <a:ea typeface="Calibri" panose="020F0502020204030204" pitchFamily="34" charset="0"/>
                <a:cs typeface="Calibri" panose="020F0502020204030204" pitchFamily="34" charset="0"/>
              </a:rPr>
              <a:t>Traslado de vehículos en grúa hasta un peso máximo de 3.5 toneladas. 3.5 </a:t>
            </a:r>
            <a:r>
              <a:rPr lang="es-ES" sz="1200" dirty="0" err="1">
                <a:latin typeface="Calibri" panose="020F0502020204030204" pitchFamily="34" charset="0"/>
                <a:ea typeface="Calibri" panose="020F0502020204030204" pitchFamily="34" charset="0"/>
                <a:cs typeface="Calibri" panose="020F0502020204030204" pitchFamily="34" charset="0"/>
              </a:rPr>
              <a:t>Tons</a:t>
            </a:r>
            <a:endParaRPr lang="es-ES" sz="1200" dirty="0">
              <a:latin typeface="Calibri" panose="020F0502020204030204" pitchFamily="34" charset="0"/>
              <a:ea typeface="Calibri" panose="020F0502020204030204" pitchFamily="34" charset="0"/>
              <a:cs typeface="Calibri" panose="020F0502020204030204" pitchFamily="34" charset="0"/>
            </a:endParaRPr>
          </a:p>
          <a:p>
            <a:endParaRPr lang="es-ES" sz="1200" dirty="0">
              <a:latin typeface="Calibri" panose="020F0502020204030204" pitchFamily="34" charset="0"/>
              <a:ea typeface="Calibri" panose="020F0502020204030204" pitchFamily="34" charset="0"/>
              <a:cs typeface="Calibri" panose="020F0502020204030204" pitchFamily="34" charset="0"/>
            </a:endParaRPr>
          </a:p>
          <a:p>
            <a:r>
              <a:rPr lang="es-ES" sz="1200" b="1" dirty="0">
                <a:latin typeface="Calibri" panose="020F0502020204030204" pitchFamily="34" charset="0"/>
                <a:ea typeface="Calibri" panose="020F0502020204030204" pitchFamily="34" charset="0"/>
                <a:cs typeface="Calibri" panose="020F0502020204030204" pitchFamily="34" charset="0"/>
              </a:rPr>
              <a:t>LÍMITE DE ANTIGÜEDAD</a:t>
            </a:r>
          </a:p>
          <a:p>
            <a:r>
              <a:rPr lang="es-ES" sz="1200" dirty="0">
                <a:latin typeface="Calibri" panose="020F0502020204030204" pitchFamily="34" charset="0"/>
                <a:ea typeface="Calibri" panose="020F0502020204030204" pitchFamily="34" charset="0"/>
                <a:cs typeface="Calibri" panose="020F0502020204030204" pitchFamily="34" charset="0"/>
              </a:rPr>
              <a:t>Traslado de vehículos en grúa sin límite de antigüedad. Sin límite</a:t>
            </a:r>
            <a:endParaRPr lang="es-GT"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484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C7022-406F-41C1-B259-48A70AF0EF7E}"/>
              </a:ext>
            </a:extLst>
          </p:cNvPr>
          <p:cNvSpPr>
            <a:spLocks noGrp="1"/>
          </p:cNvSpPr>
          <p:nvPr>
            <p:ph type="title"/>
          </p:nvPr>
        </p:nvSpPr>
        <p:spPr>
          <a:xfrm>
            <a:off x="548640" y="990600"/>
            <a:ext cx="10805160" cy="5715000"/>
          </a:xfrm>
        </p:spPr>
        <p:txBody>
          <a:bodyPr>
            <a:normAutofit/>
          </a:bodyPr>
          <a:lstStyle/>
          <a:p>
            <a:r>
              <a:rPr lang="es-ES" sz="1400" b="1" dirty="0">
                <a:latin typeface="Arial" panose="020B0604020202020204" pitchFamily="34" charset="0"/>
                <a:ea typeface="Calibri" panose="020F0502020204030204" pitchFamily="34" charset="0"/>
                <a:cs typeface="Arial" panose="020B0604020202020204" pitchFamily="34" charset="0"/>
              </a:rPr>
              <a:t>ATENCION DEL SINIESTRO</a:t>
            </a:r>
            <a:br>
              <a:rPr lang="es-ES" sz="1400" dirty="0">
                <a:latin typeface="Arial" panose="020B0604020202020204" pitchFamily="34" charset="0"/>
                <a:ea typeface="Calibri" panose="020F0502020204030204" pitchFamily="34" charset="0"/>
                <a:cs typeface="Arial" panose="020B0604020202020204" pitchFamily="34" charset="0"/>
              </a:rPr>
            </a:br>
            <a:br>
              <a:rPr lang="es-ES" sz="1400" dirty="0">
                <a:latin typeface="Arial" panose="020B0604020202020204" pitchFamily="34" charset="0"/>
                <a:ea typeface="Calibri" panose="020F0502020204030204" pitchFamily="34" charset="0"/>
                <a:cs typeface="Arial" panose="020B0604020202020204" pitchFamily="34" charset="0"/>
              </a:rPr>
            </a:br>
            <a:r>
              <a:rPr lang="es-ES" sz="1400" dirty="0">
                <a:latin typeface="Arial" panose="020B0604020202020204" pitchFamily="34" charset="0"/>
                <a:ea typeface="Calibri" panose="020F0502020204030204" pitchFamily="34" charset="0"/>
                <a:cs typeface="Arial" panose="020B0604020202020204" pitchFamily="34" charset="0"/>
              </a:rPr>
              <a:t>Servicio de Asesoramiento en el lugar para el asegurado en el Interior de la República. Sin límite</a:t>
            </a:r>
            <a:br>
              <a:rPr lang="es-ES" sz="1400" dirty="0">
                <a:latin typeface="Arial" panose="020B0604020202020204" pitchFamily="34" charset="0"/>
                <a:ea typeface="Calibri" panose="020F0502020204030204" pitchFamily="34" charset="0"/>
                <a:cs typeface="Arial" panose="020B0604020202020204" pitchFamily="34" charset="0"/>
              </a:rPr>
            </a:br>
            <a:br>
              <a:rPr lang="es-ES" sz="1400" dirty="0">
                <a:latin typeface="Arial" panose="020B0604020202020204" pitchFamily="34" charset="0"/>
                <a:ea typeface="Calibri" panose="020F0502020204030204" pitchFamily="34" charset="0"/>
                <a:cs typeface="Arial" panose="020B0604020202020204" pitchFamily="34" charset="0"/>
              </a:rPr>
            </a:br>
            <a:br>
              <a:rPr lang="es-ES" sz="1400" dirty="0">
                <a:latin typeface="Arial" panose="020B0604020202020204" pitchFamily="34" charset="0"/>
                <a:ea typeface="Calibri" panose="020F0502020204030204" pitchFamily="34" charset="0"/>
                <a:cs typeface="Arial" panose="020B0604020202020204" pitchFamily="34" charset="0"/>
              </a:rPr>
            </a:br>
            <a:br>
              <a:rPr lang="es-ES" sz="1400" dirty="0">
                <a:latin typeface="Arial" panose="020B0604020202020204" pitchFamily="34" charset="0"/>
                <a:ea typeface="Calibri" panose="020F0502020204030204" pitchFamily="34" charset="0"/>
                <a:cs typeface="Arial" panose="020B0604020202020204" pitchFamily="34" charset="0"/>
              </a:rPr>
            </a:br>
            <a:r>
              <a:rPr lang="es-ES" sz="1400" b="1" dirty="0">
                <a:latin typeface="Arial" panose="020B0604020202020204" pitchFamily="34" charset="0"/>
                <a:ea typeface="Calibri" panose="020F0502020204030204" pitchFamily="34" charset="0"/>
                <a:cs typeface="Arial" panose="020B0604020202020204" pitchFamily="34" charset="0"/>
              </a:rPr>
              <a:t>ASISTENCIA LEGAL</a:t>
            </a:r>
            <a:br>
              <a:rPr lang="es-ES" sz="1400" dirty="0">
                <a:latin typeface="Arial" panose="020B0604020202020204" pitchFamily="34" charset="0"/>
                <a:ea typeface="Calibri" panose="020F0502020204030204" pitchFamily="34" charset="0"/>
                <a:cs typeface="Arial" panose="020B0604020202020204" pitchFamily="34" charset="0"/>
              </a:rPr>
            </a:br>
            <a:br>
              <a:rPr lang="es-ES" sz="1400" dirty="0">
                <a:latin typeface="Arial" panose="020B0604020202020204" pitchFamily="34" charset="0"/>
                <a:ea typeface="Calibri" panose="020F0502020204030204" pitchFamily="34" charset="0"/>
                <a:cs typeface="Arial" panose="020B0604020202020204" pitchFamily="34" charset="0"/>
              </a:rPr>
            </a:br>
            <a:r>
              <a:rPr lang="es-ES" sz="1400" dirty="0">
                <a:latin typeface="Arial" panose="020B0604020202020204" pitchFamily="34" charset="0"/>
                <a:ea typeface="Calibri" panose="020F0502020204030204" pitchFamily="34" charset="0"/>
                <a:cs typeface="Arial" panose="020B0604020202020204" pitchFamily="34" charset="0"/>
              </a:rPr>
              <a:t>Servicio de Asesoramiento Legal en el lugar para el asegurado en el Interior de la República y capital, por accidente de tránsito o por robo de vehículo.</a:t>
            </a:r>
            <a:br>
              <a:rPr lang="es-ES" sz="1400" dirty="0">
                <a:latin typeface="Arial" panose="020B0604020202020204" pitchFamily="34" charset="0"/>
                <a:ea typeface="Calibri" panose="020F0502020204030204" pitchFamily="34" charset="0"/>
                <a:cs typeface="Arial" panose="020B0604020202020204" pitchFamily="34" charset="0"/>
              </a:rPr>
            </a:br>
            <a:br>
              <a:rPr lang="es-ES" sz="1400" dirty="0">
                <a:latin typeface="Arial" panose="020B0604020202020204" pitchFamily="34" charset="0"/>
                <a:ea typeface="Calibri" panose="020F0502020204030204" pitchFamily="34" charset="0"/>
                <a:cs typeface="Arial" panose="020B0604020202020204" pitchFamily="34" charset="0"/>
              </a:rPr>
            </a:br>
            <a:r>
              <a:rPr lang="es-ES" sz="1400" dirty="0">
                <a:latin typeface="Arial" panose="020B0604020202020204" pitchFamily="34" charset="0"/>
                <a:ea typeface="Calibri" panose="020F0502020204030204" pitchFamily="34" charset="0"/>
                <a:cs typeface="Arial" panose="020B0604020202020204" pitchFamily="34" charset="0"/>
              </a:rPr>
              <a:t> Elaboración de arresto domiciliario, devolución de documentos y de vehículo, Primera Audiencia. Sin límite</a:t>
            </a:r>
            <a:endParaRPr lang="es-GT" sz="1400" dirty="0">
              <a:latin typeface="Arial" panose="020B0604020202020204" pitchFamily="34" charset="0"/>
              <a:ea typeface="Calibri" panose="020F0502020204030204" pitchFamily="34" charset="0"/>
              <a:cs typeface="Arial" panose="020B0604020202020204" pitchFamily="34" charset="0"/>
            </a:endParaRPr>
          </a:p>
        </p:txBody>
      </p:sp>
      <p:pic>
        <p:nvPicPr>
          <p:cNvPr id="4" name="Imagen 3" descr="Imagen que contiene Texto&#10;&#10;Descripción generada automáticamente">
            <a:extLst>
              <a:ext uri="{FF2B5EF4-FFF2-40B4-BE49-F238E27FC236}">
                <a16:creationId xmlns:a16="http://schemas.microsoft.com/office/drawing/2014/main" id="{34B360A1-AA52-4C0E-AD16-9085E8FEC980}"/>
              </a:ext>
            </a:extLst>
          </p:cNvPr>
          <p:cNvPicPr>
            <a:picLocks noChangeAspect="1"/>
          </p:cNvPicPr>
          <p:nvPr/>
        </p:nvPicPr>
        <p:blipFill>
          <a:blip r:embed="rId2"/>
          <a:stretch>
            <a:fillRect/>
          </a:stretch>
        </p:blipFill>
        <p:spPr>
          <a:xfrm>
            <a:off x="9371899" y="185667"/>
            <a:ext cx="2975965" cy="519441"/>
          </a:xfrm>
          <a:prstGeom prst="rect">
            <a:avLst/>
          </a:prstGeom>
        </p:spPr>
      </p:pic>
      <p:pic>
        <p:nvPicPr>
          <p:cNvPr id="5" name="Imagen 4">
            <a:extLst>
              <a:ext uri="{FF2B5EF4-FFF2-40B4-BE49-F238E27FC236}">
                <a16:creationId xmlns:a16="http://schemas.microsoft.com/office/drawing/2014/main" id="{6DFC1791-25E8-48B2-B092-71C9EDB56F1C}"/>
              </a:ext>
            </a:extLst>
          </p:cNvPr>
          <p:cNvPicPr>
            <a:picLocks noChangeAspect="1"/>
          </p:cNvPicPr>
          <p:nvPr/>
        </p:nvPicPr>
        <p:blipFill rotWithShape="1">
          <a:blip r:embed="rId3"/>
          <a:srcRect b="65151"/>
          <a:stretch/>
        </p:blipFill>
        <p:spPr>
          <a:xfrm>
            <a:off x="7355865" y="4468091"/>
            <a:ext cx="4691564" cy="2389909"/>
          </a:xfrm>
          <a:prstGeom prst="rect">
            <a:avLst/>
          </a:prstGeom>
          <a:ln>
            <a:noFill/>
          </a:ln>
          <a:effectLst>
            <a:softEdge rad="112500"/>
          </a:effectLst>
        </p:spPr>
      </p:pic>
    </p:spTree>
    <p:extLst>
      <p:ext uri="{BB962C8B-B14F-4D97-AF65-F5344CB8AC3E}">
        <p14:creationId xmlns:p14="http://schemas.microsoft.com/office/powerpoint/2010/main" val="418796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A0F2D-F3AF-4EA9-B6F7-3AF2C610F777}"/>
              </a:ext>
            </a:extLst>
          </p:cNvPr>
          <p:cNvSpPr>
            <a:spLocks noGrp="1"/>
          </p:cNvSpPr>
          <p:nvPr>
            <p:ph type="title"/>
          </p:nvPr>
        </p:nvSpPr>
        <p:spPr>
          <a:xfrm>
            <a:off x="195349" y="606136"/>
            <a:ext cx="10805160" cy="707886"/>
          </a:xfrm>
        </p:spPr>
        <p:txBody>
          <a:bodyPr/>
          <a:lstStyle/>
          <a:p>
            <a:r>
              <a:rPr lang="es-ES" dirty="0"/>
              <a:t>CUÁLES SON LAS PRINCIPALES EXCLUSIONES </a:t>
            </a:r>
            <a:endParaRPr lang="es-GT" dirty="0"/>
          </a:p>
        </p:txBody>
      </p:sp>
      <p:sp>
        <p:nvSpPr>
          <p:cNvPr id="4" name="CuadroTexto 3">
            <a:extLst>
              <a:ext uri="{FF2B5EF4-FFF2-40B4-BE49-F238E27FC236}">
                <a16:creationId xmlns:a16="http://schemas.microsoft.com/office/drawing/2014/main" id="{308D9116-8DD1-4825-9175-C622C5D99B6A}"/>
              </a:ext>
            </a:extLst>
          </p:cNvPr>
          <p:cNvSpPr txBox="1"/>
          <p:nvPr/>
        </p:nvSpPr>
        <p:spPr>
          <a:xfrm>
            <a:off x="140970" y="1314022"/>
            <a:ext cx="11910060" cy="4478149"/>
          </a:xfrm>
          <a:prstGeom prst="rect">
            <a:avLst/>
          </a:prstGeom>
          <a:noFill/>
        </p:spPr>
        <p:txBody>
          <a:bodyPr wrap="square" rtlCol="0">
            <a:spAutoFit/>
          </a:bodyPr>
          <a:lstStyle/>
          <a:p>
            <a:pPr algn="just"/>
            <a:r>
              <a:rPr lang="es-ES" sz="1050" dirty="0">
                <a:latin typeface="Arial" panose="020B0604020202020204" pitchFamily="34" charset="0"/>
                <a:cs typeface="Arial" panose="020B0604020202020204" pitchFamily="34" charset="0"/>
              </a:rPr>
              <a:t>ESTA PÓLIZA NO CUBRE BAJO NINGÚNO DE LOS RIESGOS ASEGURADOS:</a:t>
            </a:r>
          </a:p>
          <a:p>
            <a:pPr algn="just"/>
            <a:endParaRPr lang="es-ES" sz="105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Carreras o Enseñanzas:</a:t>
            </a:r>
          </a:p>
          <a:p>
            <a:pPr algn="just"/>
            <a:r>
              <a:rPr lang="es-ES" sz="1200" dirty="0">
                <a:latin typeface="Arial" panose="020B0604020202020204" pitchFamily="34" charset="0"/>
                <a:cs typeface="Arial" panose="020B0604020202020204" pitchFamily="34" charset="0"/>
              </a:rPr>
              <a:t>Mientras el vehículo descrito se utilice, directa o indirectamente, en carrera, contiendas o pruebas de seguridad, resistencias, regularidad o velocidad o cuando se use para fines de enseñanza o de instrucción de su manejo o funcionamiento.</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Remolcar o Arrastrar:</a:t>
            </a:r>
          </a:p>
          <a:p>
            <a:pPr algn="just"/>
            <a:r>
              <a:rPr lang="es-ES" sz="1200" dirty="0">
                <a:latin typeface="Arial" panose="020B0604020202020204" pitchFamily="34" charset="0"/>
                <a:cs typeface="Arial" panose="020B0604020202020204" pitchFamily="34" charset="0"/>
              </a:rPr>
              <a:t>Mientras el vehículo se utilice para remolcar o arrastrar, excepto que dicho uso haya sido aceptado en la póliza, Esta exclusión no se aplicará cuando el vehículo descrito esté jalando remolques para lanchas, ni a los cabezales mientras estén jalando sus remolques o cualquier otro tipo de remolques cuyo uso haya sido aceptado por el Departamento y lo haga constar por endoso.</a:t>
            </a:r>
          </a:p>
          <a:p>
            <a:pPr algn="just"/>
            <a:endParaRPr lang="es-ES" sz="1200" dirty="0">
              <a:latin typeface="Arial" panose="020B0604020202020204" pitchFamily="34" charset="0"/>
              <a:cs typeface="Arial" panose="020B0604020202020204" pitchFamily="34" charset="0"/>
            </a:endParaRP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Carencia de Licencia:</a:t>
            </a:r>
          </a:p>
          <a:p>
            <a:pPr algn="just"/>
            <a:r>
              <a:rPr lang="es-ES" sz="1200" dirty="0">
                <a:latin typeface="Arial" panose="020B0604020202020204" pitchFamily="34" charset="0"/>
                <a:cs typeface="Arial" panose="020B0604020202020204" pitchFamily="34" charset="0"/>
              </a:rPr>
              <a:t>Los siniestros que ocurran cuando el vehículo descrito sea manejado por personas con licencia que tenga más de treinta (30) días de vencida o carente de licencia para conducir, expedida legal, formal y definitivamente por la Autoridad Competente, sea con el consentimiento del Asegurado o sin él. Esta exclusión no se aplicará en los casos en que el vehículo descrito haya sido robado o hurtado.</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Embriaguez:</a:t>
            </a:r>
          </a:p>
          <a:p>
            <a:pPr algn="just"/>
            <a:r>
              <a:rPr lang="es-ES" sz="1200" dirty="0">
                <a:latin typeface="Arial" panose="020B0604020202020204" pitchFamily="34" charset="0"/>
                <a:cs typeface="Arial" panose="020B0604020202020204" pitchFamily="34" charset="0"/>
              </a:rPr>
              <a:t>Mientras el vehículo descrito sea manejado por persona en estado de ebriedad o bajo el efecto de drogas o fármacos que afecten la personalidad del conductor o en situación que menoscabe o reduzca sus capacidades mentales, volitivas o físicas.</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Fuga del Conductor:</a:t>
            </a:r>
          </a:p>
          <a:p>
            <a:pPr algn="just"/>
            <a:r>
              <a:rPr lang="es-ES" sz="1200" dirty="0">
                <a:latin typeface="Arial" panose="020B0604020202020204" pitchFamily="34" charset="0"/>
                <a:cs typeface="Arial" panose="020B0604020202020204" pitchFamily="34" charset="0"/>
              </a:rPr>
              <a:t>Cuando al ocurrir un siniestro el conductor del vehículo descrito abandone el lugar donde ocurrió el accidente, el Departamento quedará relevado de toda responsabilidad en lo que se refiere a las coberturas de la Sección 1.</a:t>
            </a:r>
            <a:endParaRPr lang="es-GT" sz="1200" dirty="0">
              <a:latin typeface="Arial" panose="020B0604020202020204" pitchFamily="34" charset="0"/>
              <a:cs typeface="Arial" panose="020B0604020202020204" pitchFamily="34" charset="0"/>
            </a:endParaRPr>
          </a:p>
        </p:txBody>
      </p:sp>
      <p:pic>
        <p:nvPicPr>
          <p:cNvPr id="5" name="Imagen 4" descr="Imagen que contiene Texto&#10;&#10;Descripción generada automáticamente">
            <a:extLst>
              <a:ext uri="{FF2B5EF4-FFF2-40B4-BE49-F238E27FC236}">
                <a16:creationId xmlns:a16="http://schemas.microsoft.com/office/drawing/2014/main" id="{ACE1258F-8EAB-48C1-8D74-AABCE8145CFF}"/>
              </a:ext>
            </a:extLst>
          </p:cNvPr>
          <p:cNvPicPr>
            <a:picLocks noChangeAspect="1"/>
          </p:cNvPicPr>
          <p:nvPr/>
        </p:nvPicPr>
        <p:blipFill>
          <a:blip r:embed="rId2"/>
          <a:stretch>
            <a:fillRect/>
          </a:stretch>
        </p:blipFill>
        <p:spPr>
          <a:xfrm>
            <a:off x="9340726" y="180918"/>
            <a:ext cx="2975965" cy="519441"/>
          </a:xfrm>
          <a:prstGeom prst="rect">
            <a:avLst/>
          </a:prstGeom>
        </p:spPr>
      </p:pic>
    </p:spTree>
    <p:extLst>
      <p:ext uri="{BB962C8B-B14F-4D97-AF65-F5344CB8AC3E}">
        <p14:creationId xmlns:p14="http://schemas.microsoft.com/office/powerpoint/2010/main" val="4188664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42570770_TF89082059" id="{8E5273CC-FF6D-4928-BFFF-A67E5C6B19D3}" vid="{E5B9901F-1695-4C18-B807-CC0D1D640F2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12768</TotalTime>
  <Words>1297</Words>
  <Application>Microsoft Office PowerPoint</Application>
  <PresentationFormat>Panorámica</PresentationFormat>
  <Paragraphs>146</Paragraphs>
  <Slides>14</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Calibri</vt:lpstr>
      <vt:lpstr>Times New Roman</vt:lpstr>
      <vt:lpstr>Tw Cen MT</vt:lpstr>
      <vt:lpstr>Tw Cen MT Condensed</vt:lpstr>
      <vt:lpstr>Wingdings</vt:lpstr>
      <vt:lpstr>Wingdings 3</vt:lpstr>
      <vt:lpstr>ModernClassicBlock-3</vt:lpstr>
      <vt:lpstr>BANCA SEGUROS VEHICULOS AUTOMOTORES FINANCIADOS </vt:lpstr>
      <vt:lpstr>Que es EL SEGURO DE VEHICULOS FINANCIADOS</vt:lpstr>
      <vt:lpstr>QUÉ COBERTURAS TIENE EL SEGURO DE VEHICULOS AUTOMOTORES FINANCIADOS</vt:lpstr>
      <vt:lpstr>CÓMO ADQUIRIR LA PÓLIZA DE VEHICULOS AUTOMOTORES</vt:lpstr>
      <vt:lpstr>DEDUCIBLE</vt:lpstr>
      <vt:lpstr>COBERTURA PARA CONDUCTORES MAYORES DE 21 PERO MENORES DE 25 AÑOS DE EDAD</vt:lpstr>
      <vt:lpstr>Presentación de PowerPoint</vt:lpstr>
      <vt:lpstr>ATENCION DEL SINIESTRO  Servicio de Asesoramiento en el lugar para el asegurado en el Interior de la República. Sin límite    ASISTENCIA LEGAL  Servicio de Asesoramiento Legal en el lugar para el asegurado en el Interior de la República y capital, por accidente de tránsito o por robo de vehículo.   Elaboración de arresto domiciliario, devolución de documentos y de vehículo, Primera Audiencia. Sin límite</vt:lpstr>
      <vt:lpstr>CUÁLES SON LAS PRINCIPALES EXCLUSIONES </vt:lpstr>
      <vt:lpstr>POLIZA DE SEGURO DE VEHICULOS AUTOMOTORES</vt:lpstr>
      <vt:lpstr>Endoso de garantia</vt:lpstr>
      <vt:lpstr>TALLERES AFILIADOS DE CHN</vt:lpstr>
      <vt:lpstr>EQUIPO BANCA SEGUROS   Cualquier duda o consulta favor de comunicarse:  ComercialBancaSeguros@chn.com.gt  extensión 51002</vt:lpstr>
      <vt:lpstr>Presentación de PowerPoint</vt:lpstr>
    </vt:vector>
  </TitlesOfParts>
  <Company>Credito Hipotecario Nacional de Guatemala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Hugo Geovanni Ramírez Sánchez</dc:creator>
  <cp:lastModifiedBy>Karolyn Nineth Roca Godoy</cp:lastModifiedBy>
  <cp:revision>166</cp:revision>
  <cp:lastPrinted>2024-07-05T15:45:57Z</cp:lastPrinted>
  <dcterms:created xsi:type="dcterms:W3CDTF">2022-09-14T17:46:28Z</dcterms:created>
  <dcterms:modified xsi:type="dcterms:W3CDTF">2024-09-30T21:45:11Z</dcterms:modified>
</cp:coreProperties>
</file>