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58" r:id="rId9"/>
    <p:sldId id="264" r:id="rId10"/>
    <p:sldId id="266" r:id="rId11"/>
    <p:sldId id="259" r:id="rId12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7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6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2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4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8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gt/books/edition/Supera_la_Procrastinacion_Workbook/Pif7EAAAQBAJ?hl=es&amp;gbpv=0" TargetMode="External"/><Relationship Id="rId2" Type="http://schemas.openxmlformats.org/officeDocument/2006/relationships/hyperlink" Target="https://www.google.com.gt/books/edition/Procrastinaci%C3%B3n/5v01DwAAQBAJ?hl=es&amp;gbpv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.gt/books/edition/M%C3%A9todos_para_Curar_la_Procrastinaci%C3%B3n/bLwLEAAAQBAJ?hl=es&amp;gbpv=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 descr="Vista aérea de la calle">
            <a:extLst>
              <a:ext uri="{FF2B5EF4-FFF2-40B4-BE49-F238E27FC236}">
                <a16:creationId xmlns:a16="http://schemas.microsoft.com/office/drawing/2014/main" id="{F802A19D-B014-C94F-B261-16778BEBB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5C64CB-DCB0-424A-8DFE-F09CBEE92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328271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9FE0EA-8139-6527-98B5-8F8A9B8A0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1589743"/>
            <a:ext cx="6619874" cy="149758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s-GT" sz="4000" b="1" dirty="0">
                <a:solidFill>
                  <a:srgbClr val="FFFFFF"/>
                </a:solidFill>
              </a:rPr>
              <a:t>La procrastinación y cómo superarla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B6D6A7-9706-EBAE-8469-8A415C0D6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280177"/>
            <a:ext cx="1547499" cy="772455"/>
          </a:xfrm>
          <a:solidFill>
            <a:schemeClr val="accent2"/>
          </a:solidFill>
        </p:spPr>
        <p:txBody>
          <a:bodyPr anchor="b">
            <a:normAutofit fontScale="25000" lnSpcReduction="20000"/>
          </a:bodyPr>
          <a:lstStyle/>
          <a:p>
            <a:endParaRPr lang="es-GT" sz="1800" dirty="0">
              <a:solidFill>
                <a:srgbClr val="FFFFFF"/>
              </a:solidFill>
            </a:endParaRPr>
          </a:p>
          <a:p>
            <a:endParaRPr lang="es-GT" sz="1800" dirty="0">
              <a:solidFill>
                <a:srgbClr val="FFFFFF"/>
              </a:solidFill>
            </a:endParaRPr>
          </a:p>
          <a:p>
            <a:r>
              <a:rPr lang="es-GT" sz="4800" dirty="0" err="1">
                <a:solidFill>
                  <a:srgbClr val="FFFFFF"/>
                </a:solidFill>
              </a:rPr>
              <a:t>Service</a:t>
            </a:r>
            <a:r>
              <a:rPr lang="es-GT" sz="4800" dirty="0">
                <a:solidFill>
                  <a:srgbClr val="FFFFFF"/>
                </a:solidFill>
              </a:rPr>
              <a:t> News # 22</a:t>
            </a:r>
          </a:p>
          <a:p>
            <a:endParaRPr lang="es-GT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FBD9F-081F-47FA-1C96-29371A423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44F369-5F46-11D6-1330-1718D249A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41" y="1238866"/>
            <a:ext cx="10691265" cy="2438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GT" b="1" dirty="0"/>
              <a:t>3.Identifica tus miedos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r>
              <a:rPr lang="es-GT" dirty="0"/>
              <a:t>Al momento de identificar el miedo que detonó los pensamientos de fracaso, será más fácil comenzar. </a:t>
            </a:r>
          </a:p>
          <a:p>
            <a:pPr marL="0" indent="0">
              <a:buNone/>
            </a:pPr>
            <a:r>
              <a:rPr lang="es-GT" dirty="0"/>
              <a:t>El primer paso será planta el </a:t>
            </a:r>
            <a:r>
              <a:rPr lang="es-GT" b="1" dirty="0"/>
              <a:t>miedo como un reto. </a:t>
            </a:r>
            <a:r>
              <a:rPr lang="es-GT" dirty="0"/>
              <a:t>“¿Qué pasa si fallo?” – “ Me levanto y vuelvo a la jugada.”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r>
              <a:rPr lang="es-GT" dirty="0"/>
              <a:t>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5342E39-5738-D124-ACB9-0D4B027B88E2}"/>
              </a:ext>
            </a:extLst>
          </p:cNvPr>
          <p:cNvSpPr txBox="1">
            <a:spLocks/>
          </p:cNvSpPr>
          <p:nvPr/>
        </p:nvSpPr>
        <p:spPr>
          <a:xfrm>
            <a:off x="641641" y="3662519"/>
            <a:ext cx="10691265" cy="1814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En resumen, cambia la forma en la que percibes la actividad o la tarea por hacer. Piensa en el beneficio que traerá a corto, mediano o largo plazo. 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 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2BFDD24-BC93-0391-FD7F-9F6E3CDEF8B0}"/>
              </a:ext>
            </a:extLst>
          </p:cNvPr>
          <p:cNvSpPr txBox="1">
            <a:spLocks/>
          </p:cNvSpPr>
          <p:nvPr/>
        </p:nvSpPr>
        <p:spPr>
          <a:xfrm>
            <a:off x="2519603" y="5619134"/>
            <a:ext cx="10691265" cy="1538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>
                <a:solidFill>
                  <a:srgbClr val="0070C0"/>
                </a:solidFill>
              </a:rPr>
              <a:t>“Ningún mar el calma hizo experto a un marinero” – </a:t>
            </a:r>
            <a:r>
              <a:rPr lang="es-GT" sz="1600" b="1" dirty="0">
                <a:solidFill>
                  <a:srgbClr val="0070C0"/>
                </a:solidFill>
              </a:rPr>
              <a:t>proverbio popular  </a:t>
            </a:r>
            <a:endParaRPr lang="es-GT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GT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97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391E5-C21A-6F91-D0E6-6BD139C9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BIBLIOGRAFÍA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062894-0E22-424C-A3BE-13B5BE28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GT" dirty="0"/>
              <a:t>Steel, P. (2017). Procrastinación. Por qué dejamos para mañana lo que podemos hacer hoy. DEBOLS!LLO. Recuperado de: </a:t>
            </a:r>
            <a:r>
              <a:rPr lang="es-GT" dirty="0">
                <a:hlinkClick r:id="rId2"/>
              </a:rPr>
              <a:t>https://www.google.com.gt/books/edition/Procrastinaci%C3%B3n/5v01DwAAQBAJ?hl=es&amp;gbpv=0</a:t>
            </a:r>
            <a:r>
              <a:rPr lang="es-GT" dirty="0"/>
              <a:t> </a:t>
            </a:r>
          </a:p>
          <a:p>
            <a:r>
              <a:rPr lang="es-GT" dirty="0" err="1"/>
              <a:t>White,P</a:t>
            </a:r>
            <a:r>
              <a:rPr lang="es-GT" dirty="0"/>
              <a:t>. (2022). </a:t>
            </a:r>
            <a:r>
              <a:rPr lang="es-GT" i="1" dirty="0"/>
              <a:t>Superar la Procrastinación y aumenta tu productividad</a:t>
            </a:r>
            <a:r>
              <a:rPr lang="es-GT" dirty="0"/>
              <a:t>. Recuperado de: </a:t>
            </a:r>
            <a:r>
              <a:rPr lang="es-GT" dirty="0">
                <a:hlinkClick r:id="rId3"/>
              </a:rPr>
              <a:t>https://www.google.com.gt/books/edition/Supera_la_Procrastinacion_Workbook/Pif7EAAAQBAJ?hl=es&amp;gbpv=0</a:t>
            </a:r>
            <a:r>
              <a:rPr lang="es-GT" dirty="0"/>
              <a:t> </a:t>
            </a:r>
          </a:p>
          <a:p>
            <a:r>
              <a:rPr lang="es-GT" dirty="0"/>
              <a:t>Rojas, F. (2020).</a:t>
            </a:r>
            <a:r>
              <a:rPr lang="es-GT" i="1" dirty="0"/>
              <a:t> Métodos para curar la procrastinación, mala productividad y pobre gestión del tiempo. </a:t>
            </a:r>
            <a:r>
              <a:rPr lang="es-GT" dirty="0"/>
              <a:t>Recuperado de: </a:t>
            </a:r>
            <a:r>
              <a:rPr lang="es-GT" dirty="0">
                <a:hlinkClick r:id="rId4"/>
              </a:rPr>
              <a:t>https://www.google.com.gt/books/edition/M%C3%A9todos_para_Curar_la_Procrastinaci%C3%B3n/bLwLEAAAQBAJ?hl=es&amp;gbpv=0</a:t>
            </a:r>
            <a:r>
              <a:rPr lang="es-G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643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55F553-6DFA-A3F8-025E-38371CCE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061884"/>
            <a:ext cx="10691265" cy="27825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GT" dirty="0"/>
              <a:t>Según la Real Academia Española, procrastinar se define como diferir o aplazar, siendo algunos de sus sinónimos posponer, retrasar, postergar, demorar, retardad o dilatar. </a:t>
            </a:r>
          </a:p>
          <a:p>
            <a:pPr marL="0" indent="0">
              <a:buNone/>
            </a:pPr>
            <a:r>
              <a:rPr lang="es-GT" dirty="0"/>
              <a:t>La palabra procrastinación proviene del latín PRO- , que significa “adelante” y CRASTINANTE, que significa “mañana”.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r>
              <a:rPr lang="es-GT" dirty="0"/>
              <a:t>La procrastinación se refiere a la idea reconfortante de dejar una actividad relevante para después.  Posponer algún plan o actividad de forma irracional; es decir, dilatar tareas </a:t>
            </a:r>
            <a:r>
              <a:rPr lang="es-GT" b="1" i="1" dirty="0"/>
              <a:t>de forma voluntaria </a:t>
            </a:r>
            <a:r>
              <a:rPr lang="es-GT" dirty="0"/>
              <a:t>a pesar de saber que ese retraso nos perjudicará. </a:t>
            </a:r>
          </a:p>
          <a:p>
            <a:endParaRPr lang="es-GT" dirty="0"/>
          </a:p>
        </p:txBody>
      </p:sp>
      <p:pic>
        <p:nvPicPr>
          <p:cNvPr id="1026" name="Picture 2" descr="Cómo dejar de procrastinar | UNITEC">
            <a:extLst>
              <a:ext uri="{FF2B5EF4-FFF2-40B4-BE49-F238E27FC236}">
                <a16:creationId xmlns:a16="http://schemas.microsoft.com/office/drawing/2014/main" id="{9A557B60-3820-3F90-E063-F1002404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80" y="3844413"/>
            <a:ext cx="4919297" cy="26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7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4CD96-6ED7-069F-4907-66693065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¿Por qué procrastinamos?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A5D680-D71C-CB49-1F3D-0CD739E8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4" y="1568196"/>
            <a:ext cx="11076739" cy="816176"/>
          </a:xfrm>
        </p:spPr>
        <p:txBody>
          <a:bodyPr/>
          <a:lstStyle/>
          <a:p>
            <a:pPr marL="0" indent="0">
              <a:buNone/>
            </a:pPr>
            <a:r>
              <a:rPr lang="es-GT" dirty="0"/>
              <a:t>La procrastinación puede tener varios orígenes y factores que contribuyen a que las misma se lleve a cabo y se repita.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endParaRPr lang="es-GT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D9D7CA4-381F-D5A9-F89A-32016F6D5B40}"/>
              </a:ext>
            </a:extLst>
          </p:cNvPr>
          <p:cNvSpPr txBox="1">
            <a:spLocks/>
          </p:cNvSpPr>
          <p:nvPr/>
        </p:nvSpPr>
        <p:spPr>
          <a:xfrm>
            <a:off x="534628" y="2871021"/>
            <a:ext cx="3162301" cy="33071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s-GT" b="1" dirty="0"/>
              <a:t>Bajo nivel de autoconfianza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En ciertos momento, es posible que se dude de la capacidad para lograr o realizar determinada tarea. De esta manera, la procrastinación es una idea que viene derivada a una falta de confianza o una opinión pobre de las propias habilidades y conocimientos.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1FB2A16-C08B-BBD8-5A22-0DDB0EFD850B}"/>
              </a:ext>
            </a:extLst>
          </p:cNvPr>
          <p:cNvSpPr txBox="1">
            <a:spLocks/>
          </p:cNvSpPr>
          <p:nvPr/>
        </p:nvSpPr>
        <p:spPr>
          <a:xfrm>
            <a:off x="4000058" y="2802293"/>
            <a:ext cx="2754703" cy="3307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EJEMPLO: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Debo culminar mis estudios universitarios para optar por una mejor plaza.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Pero… será cuando empiece el siguiente semestre o el próximo año.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67A79833-4942-FCE1-1CFA-34D835E72E8F}"/>
              </a:ext>
            </a:extLst>
          </p:cNvPr>
          <p:cNvSpPr/>
          <p:nvPr/>
        </p:nvSpPr>
        <p:spPr>
          <a:xfrm>
            <a:off x="6782586" y="3503406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054AD15-7D0C-567C-EC2C-68C68EF61372}"/>
              </a:ext>
            </a:extLst>
          </p:cNvPr>
          <p:cNvSpPr/>
          <p:nvPr/>
        </p:nvSpPr>
        <p:spPr>
          <a:xfrm>
            <a:off x="6729822" y="5238186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31CB0DA-64A2-7B06-81FF-69485B9A32C1}"/>
              </a:ext>
            </a:extLst>
          </p:cNvPr>
          <p:cNvSpPr txBox="1">
            <a:spLocks/>
          </p:cNvSpPr>
          <p:nvPr/>
        </p:nvSpPr>
        <p:spPr>
          <a:xfrm>
            <a:off x="7617713" y="3361060"/>
            <a:ext cx="1416989" cy="401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Objetivo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FDE2B0D-3567-65D2-7383-DE6500AEF72A}"/>
              </a:ext>
            </a:extLst>
          </p:cNvPr>
          <p:cNvSpPr txBox="1">
            <a:spLocks/>
          </p:cNvSpPr>
          <p:nvPr/>
        </p:nvSpPr>
        <p:spPr>
          <a:xfrm>
            <a:off x="7484977" y="4687532"/>
            <a:ext cx="1416989" cy="14119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sz="1600" b="1" dirty="0"/>
              <a:t>Posiblemente no voy a entender nada, mejor lo hago luego. </a:t>
            </a:r>
            <a:endParaRPr lang="es-GT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ABF8585-DE12-637C-5A0B-B093EF6A5E5C}"/>
              </a:ext>
            </a:extLst>
          </p:cNvPr>
          <p:cNvSpPr txBox="1">
            <a:spLocks/>
          </p:cNvSpPr>
          <p:nvPr/>
        </p:nvSpPr>
        <p:spPr>
          <a:xfrm>
            <a:off x="9632182" y="4367393"/>
            <a:ext cx="2084439" cy="1842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Baja autoconfianza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Procrastinación 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D1C96004-1B85-3DD3-CAAE-5C61705EEE64}"/>
              </a:ext>
            </a:extLst>
          </p:cNvPr>
          <p:cNvSpPr/>
          <p:nvPr/>
        </p:nvSpPr>
        <p:spPr>
          <a:xfrm>
            <a:off x="8831210" y="5200716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2050" name="Picture 2" descr="820+ Baja Autoestima Ilustraciones de Stock, gráficos vectoriales libres de  derechos y clip art - iStock | Depresion, Miedo, Bullying">
            <a:extLst>
              <a:ext uri="{FF2B5EF4-FFF2-40B4-BE49-F238E27FC236}">
                <a16:creationId xmlns:a16="http://schemas.microsoft.com/office/drawing/2014/main" id="{F8F2755B-9CE1-2304-B11B-32FD7FD87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E3E5"/>
              </a:clrFrom>
              <a:clrTo>
                <a:srgbClr val="E2E3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614" y="3100209"/>
            <a:ext cx="1566760" cy="13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793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F724804-A3F1-4C43-70C3-A2A231FDB235}"/>
              </a:ext>
            </a:extLst>
          </p:cNvPr>
          <p:cNvSpPr txBox="1">
            <a:spLocks/>
          </p:cNvSpPr>
          <p:nvPr/>
        </p:nvSpPr>
        <p:spPr>
          <a:xfrm>
            <a:off x="809931" y="1042220"/>
            <a:ext cx="3162301" cy="46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2. Pereza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En muchas ocasiones se posponen tareas por falta de motivación o simplemente por falta de disposición. En estos momentos, se hace presente la tendencia a elegir actividades placenteras que requieran de menos acción, análisis o desgaste físico / mental.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La pereza genera inacción , lo que frena a la realización de actividades importantes en los momentos óptimos.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CD6312E-1AA7-A551-9AEA-7643EB5BD290}"/>
              </a:ext>
            </a:extLst>
          </p:cNvPr>
          <p:cNvSpPr txBox="1">
            <a:spLocks/>
          </p:cNvSpPr>
          <p:nvPr/>
        </p:nvSpPr>
        <p:spPr>
          <a:xfrm>
            <a:off x="4275361" y="1976384"/>
            <a:ext cx="2754703" cy="3307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EJEMPLO: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Debo realizar un ensayo sobre los “Las diferentes ideologías políticas” para completar mi puntaje de zona en la universidad.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Pero… será mañana. Hoy quiero ver el nuevo episodio de la serie y no pensar en nada.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1B24731-BF03-D982-5050-3419AC6AC482}"/>
              </a:ext>
            </a:extLst>
          </p:cNvPr>
          <p:cNvSpPr/>
          <p:nvPr/>
        </p:nvSpPr>
        <p:spPr>
          <a:xfrm>
            <a:off x="6920237" y="2753843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E3B2BBD-FF51-664E-08BD-8B750207054C}"/>
              </a:ext>
            </a:extLst>
          </p:cNvPr>
          <p:cNvSpPr/>
          <p:nvPr/>
        </p:nvSpPr>
        <p:spPr>
          <a:xfrm>
            <a:off x="6867473" y="4488623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65BE740-CE0A-0C1A-86F7-8ED5AD4AB1C3}"/>
              </a:ext>
            </a:extLst>
          </p:cNvPr>
          <p:cNvSpPr txBox="1">
            <a:spLocks/>
          </p:cNvSpPr>
          <p:nvPr/>
        </p:nvSpPr>
        <p:spPr>
          <a:xfrm>
            <a:off x="7755364" y="2611497"/>
            <a:ext cx="1416989" cy="401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Objetivo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F2A3D2B-9A5E-EBEA-A78B-6C55CFA84BBB}"/>
              </a:ext>
            </a:extLst>
          </p:cNvPr>
          <p:cNvSpPr txBox="1">
            <a:spLocks/>
          </p:cNvSpPr>
          <p:nvPr/>
        </p:nvSpPr>
        <p:spPr>
          <a:xfrm>
            <a:off x="7622628" y="3937969"/>
            <a:ext cx="1416989" cy="14119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sz="1600" b="1" dirty="0"/>
              <a:t>No tengo energía ni ganas de hacer el esfuerzo ahora mismo. </a:t>
            </a:r>
            <a:endParaRPr lang="es-GT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F6A5AB5-4729-9787-23E7-F88D2ADE1FFA}"/>
              </a:ext>
            </a:extLst>
          </p:cNvPr>
          <p:cNvSpPr txBox="1">
            <a:spLocks/>
          </p:cNvSpPr>
          <p:nvPr/>
        </p:nvSpPr>
        <p:spPr>
          <a:xfrm>
            <a:off x="9917318" y="4275607"/>
            <a:ext cx="2084439" cy="782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Procrastinación 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60F22F5C-F0B2-4115-12C6-DEFAB68314E8}"/>
              </a:ext>
            </a:extLst>
          </p:cNvPr>
          <p:cNvSpPr/>
          <p:nvPr/>
        </p:nvSpPr>
        <p:spPr>
          <a:xfrm>
            <a:off x="9197888" y="4666832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3076" name="Picture 4" descr="Watching Tv Vectores, Iconos, Gráficos y Fondos para Descargar Gratis">
            <a:extLst>
              <a:ext uri="{FF2B5EF4-FFF2-40B4-BE49-F238E27FC236}">
                <a16:creationId xmlns:a16="http://schemas.microsoft.com/office/drawing/2014/main" id="{CB323C9C-9656-58BC-64F8-77F42404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160" y="963143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4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DCDF2-9079-AE46-BE02-EDF88F84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7645508-1C74-CF62-1D20-86AF44E71267}"/>
              </a:ext>
            </a:extLst>
          </p:cNvPr>
          <p:cNvSpPr txBox="1">
            <a:spLocks/>
          </p:cNvSpPr>
          <p:nvPr/>
        </p:nvSpPr>
        <p:spPr>
          <a:xfrm>
            <a:off x="809931" y="1042220"/>
            <a:ext cx="3162301" cy="46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3. Miedo al fracaso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Mantenerse en un estado mental de miedo, evita realizar las actividades necesarias para la mejora continua, ya que desde antes de empezar, se puede considerar que se fracasará.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Como resultado a tal miedo, se decide no hacer nada, con tal de evadir la equivocación o el fallo.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La consecuencia a largo plazo es la permanencia en un estado limitado e improductivo.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1EADBA8-8742-6A2C-2D03-B9C9E387FD0F}"/>
              </a:ext>
            </a:extLst>
          </p:cNvPr>
          <p:cNvSpPr txBox="1">
            <a:spLocks/>
          </p:cNvSpPr>
          <p:nvPr/>
        </p:nvSpPr>
        <p:spPr>
          <a:xfrm>
            <a:off x="4232906" y="1845247"/>
            <a:ext cx="2754703" cy="3804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EJEMPLO: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Me gustaría aprender a nadar. De pequeño nunca tuve la oportunidad de aprender y me gustaría hacerlo ahora.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Pero… lo más seguro es que no pueda. La gente se burlará de mí y podría ahogarme en el interno.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Mejor evito las piscinas, el mar y los lagos.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3D60BAE0-34FC-08B7-ECEF-50EC5B3E276D}"/>
              </a:ext>
            </a:extLst>
          </p:cNvPr>
          <p:cNvSpPr/>
          <p:nvPr/>
        </p:nvSpPr>
        <p:spPr>
          <a:xfrm>
            <a:off x="6987609" y="2753843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723D0C51-91B2-085F-5618-F2AB85719AA5}"/>
              </a:ext>
            </a:extLst>
          </p:cNvPr>
          <p:cNvSpPr/>
          <p:nvPr/>
        </p:nvSpPr>
        <p:spPr>
          <a:xfrm>
            <a:off x="6987609" y="4488622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CFC4D77-B40B-28FB-9EAA-ACF3B0AEC82F}"/>
              </a:ext>
            </a:extLst>
          </p:cNvPr>
          <p:cNvSpPr txBox="1">
            <a:spLocks/>
          </p:cNvSpPr>
          <p:nvPr/>
        </p:nvSpPr>
        <p:spPr>
          <a:xfrm>
            <a:off x="7755364" y="2611497"/>
            <a:ext cx="1416989" cy="401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Objetivo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E8ABC6D-0D37-0D3F-D612-A66A00B8FAD5}"/>
              </a:ext>
            </a:extLst>
          </p:cNvPr>
          <p:cNvSpPr txBox="1">
            <a:spLocks/>
          </p:cNvSpPr>
          <p:nvPr/>
        </p:nvSpPr>
        <p:spPr>
          <a:xfrm>
            <a:off x="7622628" y="4488622"/>
            <a:ext cx="1416989" cy="86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sz="1600" b="1" dirty="0"/>
              <a:t>Tengo miedo a fallar. </a:t>
            </a:r>
            <a:endParaRPr lang="es-GT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E939FB8-6E87-0032-57FE-DB87AFDDEF4B}"/>
              </a:ext>
            </a:extLst>
          </p:cNvPr>
          <p:cNvSpPr txBox="1">
            <a:spLocks/>
          </p:cNvSpPr>
          <p:nvPr/>
        </p:nvSpPr>
        <p:spPr>
          <a:xfrm>
            <a:off x="9917318" y="4275607"/>
            <a:ext cx="2084439" cy="782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Procrastinación 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AE1BEDC-798F-1974-670D-5B4D8816D46F}"/>
              </a:ext>
            </a:extLst>
          </p:cNvPr>
          <p:cNvSpPr/>
          <p:nvPr/>
        </p:nvSpPr>
        <p:spPr>
          <a:xfrm>
            <a:off x="9197888" y="4666832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098" name="Picture 2" descr="Hombre ansioso con acuafobia se sienta en la playa evitando el agua El miedo  a nadar">
            <a:extLst>
              <a:ext uri="{FF2B5EF4-FFF2-40B4-BE49-F238E27FC236}">
                <a16:creationId xmlns:a16="http://schemas.microsoft.com/office/drawing/2014/main" id="{5C6B7E0A-4963-FBAD-6069-5BE18BE3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21" y="465928"/>
            <a:ext cx="3852449" cy="25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AC26B-CC7D-6CE6-84F7-8AD27543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C8087B2B-E212-0D3E-31CF-4168CAB80829}"/>
              </a:ext>
            </a:extLst>
          </p:cNvPr>
          <p:cNvSpPr txBox="1">
            <a:spLocks/>
          </p:cNvSpPr>
          <p:nvPr/>
        </p:nvSpPr>
        <p:spPr>
          <a:xfrm>
            <a:off x="809931" y="1042220"/>
            <a:ext cx="3162301" cy="46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3. Falta de enfoque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Esta es una causa común de la procrastinación.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Al no contar con un plan concreto, no se tiene un propósito claro de movimiento efectivo, por lo que es posible experimentar falta de sentido y recurrir al </a:t>
            </a:r>
            <a:r>
              <a:rPr lang="es-GT" i="1" dirty="0"/>
              <a:t>no hacer nada.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7CDEAE6-87DC-A03D-6839-8694935E0706}"/>
              </a:ext>
            </a:extLst>
          </p:cNvPr>
          <p:cNvSpPr txBox="1">
            <a:spLocks/>
          </p:cNvSpPr>
          <p:nvPr/>
        </p:nvSpPr>
        <p:spPr>
          <a:xfrm>
            <a:off x="4232906" y="1845247"/>
            <a:ext cx="2754703" cy="38049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EJEMPLO: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No sé que hacer, no miro claro mi futuro.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dirty="0"/>
              <a:t>Pero… ya vendrá pronto una idea. Por el momento mejor no hago nada. Lo que tenga que ser, será.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BCF9DB5B-528B-A0F0-0E1F-09AE1EFE04E8}"/>
              </a:ext>
            </a:extLst>
          </p:cNvPr>
          <p:cNvSpPr/>
          <p:nvPr/>
        </p:nvSpPr>
        <p:spPr>
          <a:xfrm>
            <a:off x="6987609" y="2753843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51E4B6EA-6CD8-DE32-3A25-8CBAE79C31A9}"/>
              </a:ext>
            </a:extLst>
          </p:cNvPr>
          <p:cNvSpPr/>
          <p:nvPr/>
        </p:nvSpPr>
        <p:spPr>
          <a:xfrm>
            <a:off x="6987609" y="4488622"/>
            <a:ext cx="550607" cy="356419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3EB47D4-EFFC-541E-F4BD-ED406E2D5876}"/>
              </a:ext>
            </a:extLst>
          </p:cNvPr>
          <p:cNvSpPr txBox="1">
            <a:spLocks/>
          </p:cNvSpPr>
          <p:nvPr/>
        </p:nvSpPr>
        <p:spPr>
          <a:xfrm>
            <a:off x="7755364" y="2611497"/>
            <a:ext cx="1416989" cy="401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Objetivo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000C850-AD7F-1E38-EB1E-5D2F0A451FC9}"/>
              </a:ext>
            </a:extLst>
          </p:cNvPr>
          <p:cNvSpPr txBox="1">
            <a:spLocks/>
          </p:cNvSpPr>
          <p:nvPr/>
        </p:nvSpPr>
        <p:spPr>
          <a:xfrm>
            <a:off x="7657873" y="4097397"/>
            <a:ext cx="2084439" cy="782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GT" b="1" dirty="0"/>
              <a:t>Procrastinación </a:t>
            </a:r>
            <a:endParaRPr lang="es-GT" dirty="0"/>
          </a:p>
          <a:p>
            <a:pPr marL="0" indent="0">
              <a:buFont typeface="Arial" panose="020B0604020202020204" pitchFamily="34" charset="0"/>
              <a:buNone/>
            </a:pPr>
            <a:endParaRPr lang="es-GT" dirty="0"/>
          </a:p>
        </p:txBody>
      </p:sp>
      <p:pic>
        <p:nvPicPr>
          <p:cNvPr id="5122" name="Picture 2" descr="Página 9 | Vectores e ilustraciones de Descansando para descargar gratis |  Freepik">
            <a:extLst>
              <a:ext uri="{FF2B5EF4-FFF2-40B4-BE49-F238E27FC236}">
                <a16:creationId xmlns:a16="http://schemas.microsoft.com/office/drawing/2014/main" id="{1CB3C2AE-14F6-8714-77DC-9A4A66C2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353" y="829501"/>
            <a:ext cx="2754703" cy="25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4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DFDD9-4004-1A9A-9C3F-F886DB511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81084"/>
            <a:ext cx="10691265" cy="3680804"/>
          </a:xfrm>
        </p:spPr>
        <p:txBody>
          <a:bodyPr/>
          <a:lstStyle/>
          <a:p>
            <a:pPr marL="0" indent="0">
              <a:buNone/>
            </a:pPr>
            <a:r>
              <a:rPr lang="es-GT" dirty="0"/>
              <a:t>En la mayoría de las ocasiones, la procrastinación provoca sentimientos de arrepentimiento y culpa que, paradójicamente, llevan a la persona a recurrir a la procrastinación nuevamente. De esta manera, se convierte en un ciclo activo en la vida de inacción y poca productividad.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93016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78733-D360-C0A6-2726-B04DBEC2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¿Cómo nos afecta la procrastinación?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6F30B9-9972-F510-8D00-B7D0F899F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89471"/>
            <a:ext cx="10691265" cy="43950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GT" dirty="0"/>
              <a:t>Cuando este hábito se generaliza y forma parte de nuestra vida diaria, supone pérdidas en todos los ámbitos.</a:t>
            </a:r>
          </a:p>
          <a:p>
            <a:endParaRPr lang="es-GT" dirty="0"/>
          </a:p>
          <a:p>
            <a:pPr>
              <a:buFontTx/>
              <a:buChar char="-"/>
            </a:pPr>
            <a:r>
              <a:rPr lang="es-GT" dirty="0"/>
              <a:t>En el ámbito laboral: </a:t>
            </a:r>
          </a:p>
          <a:p>
            <a:pPr marL="0" indent="0">
              <a:buNone/>
            </a:pPr>
            <a:r>
              <a:rPr lang="es-GT" dirty="0"/>
              <a:t>	* Quedar estancado en la misma plaza </a:t>
            </a:r>
          </a:p>
          <a:p>
            <a:pPr marL="0" indent="0">
              <a:buNone/>
            </a:pPr>
            <a:r>
              <a:rPr lang="es-GT" dirty="0"/>
              <a:t>	* Perder un trabajo por falta de resultados óptimos </a:t>
            </a:r>
          </a:p>
          <a:p>
            <a:pPr marL="0" indent="0">
              <a:buNone/>
            </a:pPr>
            <a:r>
              <a:rPr lang="es-GT" dirty="0"/>
              <a:t>	* No conseguir un empleo</a:t>
            </a:r>
          </a:p>
          <a:p>
            <a:pPr>
              <a:buFontTx/>
              <a:buChar char="-"/>
            </a:pPr>
            <a:r>
              <a:rPr lang="es-GT" dirty="0"/>
              <a:t>En el ámbito familiar: </a:t>
            </a:r>
          </a:p>
          <a:p>
            <a:pPr marL="0" indent="0">
              <a:buNone/>
            </a:pPr>
            <a:r>
              <a:rPr lang="es-GT" dirty="0"/>
              <a:t>	* Problemas con la pareja por falta de acción.</a:t>
            </a:r>
          </a:p>
          <a:p>
            <a:pPr marL="0" indent="0">
              <a:buNone/>
            </a:pPr>
            <a:r>
              <a:rPr lang="es-GT" dirty="0"/>
              <a:t>	* Problemas de escasa relación con los hijos o de formación efectiva.</a:t>
            </a:r>
          </a:p>
          <a:p>
            <a:pPr marL="0" indent="0">
              <a:buNone/>
            </a:pPr>
            <a:r>
              <a:rPr lang="es-GT" dirty="0"/>
              <a:t>	* Problemas de estilo de vida. Caer en conformismo.</a:t>
            </a:r>
          </a:p>
          <a:p>
            <a:pPr marL="0" indent="0">
              <a:buNone/>
            </a:pPr>
            <a:endParaRPr lang="es-GT" dirty="0"/>
          </a:p>
          <a:p>
            <a:pPr>
              <a:buFontTx/>
              <a:buChar char="-"/>
            </a:pPr>
            <a:r>
              <a:rPr lang="es-GT" dirty="0"/>
              <a:t>En el ámbito social: </a:t>
            </a:r>
          </a:p>
          <a:p>
            <a:pPr marL="0" indent="0">
              <a:buNone/>
            </a:pPr>
            <a:r>
              <a:rPr lang="es-GT" dirty="0"/>
              <a:t>	* Alejarse del círculo de amigos cercanos</a:t>
            </a:r>
          </a:p>
          <a:p>
            <a:pPr marL="0" indent="0">
              <a:buNone/>
            </a:pPr>
            <a:r>
              <a:rPr lang="es-GT" dirty="0"/>
              <a:t>	* Evitación al </a:t>
            </a:r>
            <a:r>
              <a:rPr lang="es-GT" dirty="0" err="1"/>
              <a:t>networking</a:t>
            </a:r>
            <a:r>
              <a:rPr lang="es-GT" dirty="0"/>
              <a:t> </a:t>
            </a:r>
          </a:p>
          <a:p>
            <a:pPr marL="0" indent="0">
              <a:buNone/>
            </a:pPr>
            <a:r>
              <a:rPr lang="es-GT" dirty="0"/>
              <a:t>	Evitación del </a:t>
            </a:r>
            <a:r>
              <a:rPr lang="es-GT" dirty="0" err="1"/>
              <a:t>co</a:t>
            </a:r>
            <a:r>
              <a:rPr lang="es-GT" dirty="0"/>
              <a:t> aprendizaje </a:t>
            </a: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29056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0AABB-E229-DD0E-815B-D1B327F6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¿Cómo combatir la procrastinación? </a:t>
            </a:r>
            <a:br>
              <a:rPr lang="es-GT" dirty="0"/>
            </a:b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E66704-4030-7895-35B4-FC175BD4E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AutoNum type="arabicPeriod"/>
            </a:pPr>
            <a:r>
              <a:rPr lang="es-GT" b="1" dirty="0"/>
              <a:t>Evita el diálogo interno negativo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r>
              <a:rPr lang="es-GT" dirty="0"/>
              <a:t>Evitar pensar en “debía haberlo hecho”, “debí haber ido”, hubiera comenzado antes”, son frases que te ponen en una posición en la cual es fácil victimizarte y experimentar tristeza o miedo. </a:t>
            </a:r>
          </a:p>
          <a:p>
            <a:pPr marL="0" indent="0">
              <a:buNone/>
            </a:pPr>
            <a:r>
              <a:rPr lang="es-GT" dirty="0"/>
              <a:t>La capacidad del auto perdón conduce a reducir la procrastinación. De igual manera, aumenta el sentido de responsabilidad.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r>
              <a:rPr lang="es-GT" dirty="0"/>
              <a:t>2. </a:t>
            </a:r>
            <a:r>
              <a:rPr lang="es-GT" b="1" dirty="0"/>
              <a:t>Traza un plan de acción </a:t>
            </a:r>
          </a:p>
          <a:p>
            <a:pPr marL="0" indent="0">
              <a:buNone/>
            </a:pPr>
            <a:endParaRPr lang="es-GT" dirty="0"/>
          </a:p>
          <a:p>
            <a:pPr marL="0" indent="0">
              <a:buNone/>
            </a:pPr>
            <a:r>
              <a:rPr lang="es-GT" dirty="0"/>
              <a:t>Propón una metas alcanzables y celebra cada pequeño logro que te lleve a cumplir la meta final. </a:t>
            </a:r>
          </a:p>
          <a:p>
            <a:pPr marL="0" indent="0">
              <a:buNone/>
            </a:pPr>
            <a:r>
              <a:rPr lang="es-GT" dirty="0"/>
              <a:t>Recuerda que lo que se realiza de forma constante se convierte en hábito, por lo que será más fácil realizar las actividades porque ya serán parte de una rutina. </a:t>
            </a:r>
          </a:p>
        </p:txBody>
      </p:sp>
    </p:spTree>
    <p:extLst>
      <p:ext uri="{BB962C8B-B14F-4D97-AF65-F5344CB8AC3E}">
        <p14:creationId xmlns:p14="http://schemas.microsoft.com/office/powerpoint/2010/main" val="81677993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1138</Words>
  <Application>Microsoft Office PowerPoint</Application>
  <PresentationFormat>Panorámica</PresentationFormat>
  <Paragraphs>114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Calisto MT</vt:lpstr>
      <vt:lpstr>Univers Condensed</vt:lpstr>
      <vt:lpstr>ChronicleVTI</vt:lpstr>
      <vt:lpstr>La procrastinación y cómo superarla </vt:lpstr>
      <vt:lpstr>Presentación de PowerPoint</vt:lpstr>
      <vt:lpstr>¿Por qué procrastinamos? </vt:lpstr>
      <vt:lpstr>Presentación de PowerPoint</vt:lpstr>
      <vt:lpstr>Presentación de PowerPoint</vt:lpstr>
      <vt:lpstr>Presentación de PowerPoint</vt:lpstr>
      <vt:lpstr>Presentación de PowerPoint</vt:lpstr>
      <vt:lpstr>¿Cómo nos afecta la procrastinación? </vt:lpstr>
      <vt:lpstr>¿Cómo combatir la procrastinación?  </vt:lpstr>
      <vt:lpstr>Presentación de PowerPoint</vt:lpstr>
      <vt:lpstr>BIBLIOGRAFÍA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Lourdes Maria Lepe Garrido</dc:creator>
  <cp:lastModifiedBy>Lourdes Maria Lepe Garrido</cp:lastModifiedBy>
  <cp:revision>1</cp:revision>
  <dcterms:created xsi:type="dcterms:W3CDTF">2025-04-21T16:15:59Z</dcterms:created>
  <dcterms:modified xsi:type="dcterms:W3CDTF">2025-04-21T19:32:28Z</dcterms:modified>
</cp:coreProperties>
</file>