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Lst>
  <p:sldSz cx="6858000" cy="9720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94FF"/>
    <a:srgbClr val="002568"/>
    <a:srgbClr val="DBE7F1"/>
    <a:srgbClr val="F0F5F9"/>
    <a:srgbClr val="CED4D8"/>
    <a:srgbClr val="4176A1"/>
    <a:srgbClr val="588FBC"/>
    <a:srgbClr val="A8C4DC"/>
    <a:srgbClr val="ED2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121" autoAdjust="0"/>
  </p:normalViewPr>
  <p:slideViewPr>
    <p:cSldViewPr snapToGrid="0">
      <p:cViewPr varScale="1">
        <p:scale>
          <a:sx n="41" d="100"/>
          <a:sy n="41" d="100"/>
        </p:scale>
        <p:origin x="253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3CC74-42F1-4BC7-844A-3DDBE20A5D18}" type="datetimeFigureOut">
              <a:rPr lang="es-GT" smtClean="0"/>
              <a:t>21/08/2025</a:t>
            </a:fld>
            <a:endParaRPr lang="es-GT"/>
          </a:p>
        </p:txBody>
      </p:sp>
      <p:sp>
        <p:nvSpPr>
          <p:cNvPr id="4" name="Marcador de imagen de diapositiva 3"/>
          <p:cNvSpPr>
            <a:spLocks noGrp="1" noRot="1" noChangeAspect="1"/>
          </p:cNvSpPr>
          <p:nvPr>
            <p:ph type="sldImg" idx="2"/>
          </p:nvPr>
        </p:nvSpPr>
        <p:spPr>
          <a:xfrm>
            <a:off x="2339975" y="1143000"/>
            <a:ext cx="217805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FE457-4547-46C4-A90F-3C10E0CC774F}" type="slidenum">
              <a:rPr lang="es-GT" smtClean="0"/>
              <a:t>‹Nº›</a:t>
            </a:fld>
            <a:endParaRPr lang="es-GT"/>
          </a:p>
        </p:txBody>
      </p:sp>
    </p:spTree>
    <p:extLst>
      <p:ext uri="{BB962C8B-B14F-4D97-AF65-F5344CB8AC3E}">
        <p14:creationId xmlns:p14="http://schemas.microsoft.com/office/powerpoint/2010/main" val="389248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C8FE457-4547-46C4-A90F-3C10E0CC774F}" type="slidenum">
              <a:rPr lang="es-GT" smtClean="0"/>
              <a:t>1</a:t>
            </a:fld>
            <a:endParaRPr lang="es-GT"/>
          </a:p>
        </p:txBody>
      </p:sp>
    </p:spTree>
    <p:extLst>
      <p:ext uri="{BB962C8B-B14F-4D97-AF65-F5344CB8AC3E}">
        <p14:creationId xmlns:p14="http://schemas.microsoft.com/office/powerpoint/2010/main" val="389237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Construye tu propio seguro. </a:t>
            </a:r>
          </a:p>
          <a:p>
            <a:endParaRPr lang="es-ES" dirty="0"/>
          </a:p>
          <a:p>
            <a:r>
              <a:rPr lang="es-ES" dirty="0"/>
              <a:t>Con las coberturas, precios y exclusiones, deben de elegir el publico objetivo y su forma de marketing. </a:t>
            </a:r>
          </a:p>
          <a:p>
            <a:endParaRPr lang="es-ES" dirty="0"/>
          </a:p>
          <a:p>
            <a:r>
              <a:rPr lang="es-ES" dirty="0"/>
              <a:t>El equipo más creativo y con las bases del seguro más solidas gana. </a:t>
            </a:r>
            <a:br>
              <a:rPr lang="es-ES" dirty="0"/>
            </a:br>
            <a:br>
              <a:rPr lang="es-ES" dirty="0"/>
            </a:br>
            <a:r>
              <a:rPr lang="es-ES" dirty="0"/>
              <a:t>Evaluación: #Rubrica</a:t>
            </a:r>
            <a:endParaRPr lang="es-GT" dirty="0"/>
          </a:p>
        </p:txBody>
      </p:sp>
      <p:sp>
        <p:nvSpPr>
          <p:cNvPr id="4" name="Marcador de número de diapositiva 3"/>
          <p:cNvSpPr>
            <a:spLocks noGrp="1"/>
          </p:cNvSpPr>
          <p:nvPr>
            <p:ph type="sldNum" sz="quarter" idx="5"/>
          </p:nvPr>
        </p:nvSpPr>
        <p:spPr/>
        <p:txBody>
          <a:bodyPr/>
          <a:lstStyle/>
          <a:p>
            <a:fld id="{4C8FE457-4547-46C4-A90F-3C10E0CC774F}" type="slidenum">
              <a:rPr lang="es-GT" smtClean="0"/>
              <a:t>6</a:t>
            </a:fld>
            <a:endParaRPr lang="es-GT"/>
          </a:p>
        </p:txBody>
      </p:sp>
    </p:spTree>
    <p:extLst>
      <p:ext uri="{BB962C8B-B14F-4D97-AF65-F5344CB8AC3E}">
        <p14:creationId xmlns:p14="http://schemas.microsoft.com/office/powerpoint/2010/main" val="31772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cliente llega a depositar una fuerte cantidad de dinero, cuando se solicita la razón de deposito, indica que es por un favor a un amigo y que no sabe la procedencia del dinero. </a:t>
            </a:r>
          </a:p>
          <a:p>
            <a:endParaRPr lang="es-ES" dirty="0"/>
          </a:p>
          <a:p>
            <a:r>
              <a:rPr lang="es-ES" dirty="0"/>
              <a:t>Respuesta. El cliente está en peligro de ser acusado por lavado de dinero. </a:t>
            </a:r>
          </a:p>
          <a:p>
            <a:r>
              <a:rPr lang="es-ES" dirty="0"/>
              <a:t>Bonus: El agente de servicio al cliente debe informar al cliente que puede estar siendo utilizado para actividades ilícitas y consultarle si desea continuar con la transacción. </a:t>
            </a:r>
          </a:p>
          <a:p>
            <a:endParaRPr lang="es-GT" dirty="0"/>
          </a:p>
        </p:txBody>
      </p:sp>
      <p:sp>
        <p:nvSpPr>
          <p:cNvPr id="4" name="Marcador de número de diapositiva 3"/>
          <p:cNvSpPr>
            <a:spLocks noGrp="1"/>
          </p:cNvSpPr>
          <p:nvPr>
            <p:ph type="sldNum" sz="quarter" idx="5"/>
          </p:nvPr>
        </p:nvSpPr>
        <p:spPr/>
        <p:txBody>
          <a:bodyPr/>
          <a:lstStyle/>
          <a:p>
            <a:fld id="{4C8FE457-4547-46C4-A90F-3C10E0CC774F}" type="slidenum">
              <a:rPr lang="es-GT" smtClean="0"/>
              <a:t>9</a:t>
            </a:fld>
            <a:endParaRPr lang="es-GT"/>
          </a:p>
        </p:txBody>
      </p:sp>
    </p:spTree>
    <p:extLst>
      <p:ext uri="{BB962C8B-B14F-4D97-AF65-F5344CB8AC3E}">
        <p14:creationId xmlns:p14="http://schemas.microsoft.com/office/powerpoint/2010/main" val="307745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1" kern="1200" dirty="0">
                <a:solidFill>
                  <a:schemeClr val="tx1"/>
                </a:solidFill>
                <a:effectLst/>
                <a:latin typeface="+mn-lt"/>
                <a:ea typeface="+mn-ea"/>
                <a:cs typeface="+mn-cs"/>
              </a:rPr>
              <a:t>Empresa XYZ solicita Q.500,000 para capital de trabajo. El ejecutivo no verificó si la empresa tiene alguna deuda vigente, pero aprobó el crédito porque el cliente es amigo del gerente. Además, no se documentó la papelería requerida. </a:t>
            </a:r>
          </a:p>
          <a:p>
            <a:endParaRPr lang="es-ES" sz="1200" b="0" i="1" kern="1200" dirty="0">
              <a:solidFill>
                <a:schemeClr val="tx1"/>
              </a:solidFill>
              <a:effectLst/>
              <a:latin typeface="+mn-lt"/>
              <a:ea typeface="+mn-ea"/>
              <a:cs typeface="+mn-cs"/>
            </a:endParaRPr>
          </a:p>
          <a:p>
            <a:r>
              <a:rPr lang="es-ES" sz="1200" b="0" i="1" kern="1200" dirty="0">
                <a:solidFill>
                  <a:schemeClr val="tx1"/>
                </a:solidFill>
                <a:effectLst/>
                <a:latin typeface="+mn-lt"/>
                <a:ea typeface="+mn-ea"/>
                <a:cs typeface="+mn-cs"/>
              </a:rPr>
              <a:t>Respuesta. </a:t>
            </a:r>
            <a:r>
              <a:rPr lang="es-ES" sz="1200" b="0" i="0" kern="1200" dirty="0">
                <a:solidFill>
                  <a:schemeClr val="tx1"/>
                </a:solidFill>
                <a:effectLst/>
                <a:latin typeface="+mn-lt"/>
                <a:ea typeface="+mn-ea"/>
                <a:cs typeface="+mn-cs"/>
              </a:rPr>
              <a:t>Falta de verificación fiscal (obligatoria).</a:t>
            </a:r>
          </a:p>
          <a:p>
            <a:r>
              <a:rPr lang="es-ES" sz="1200" b="0" i="0" kern="1200" dirty="0">
                <a:solidFill>
                  <a:schemeClr val="tx1"/>
                </a:solidFill>
                <a:effectLst/>
                <a:latin typeface="+mn-lt"/>
                <a:ea typeface="+mn-ea"/>
                <a:cs typeface="+mn-cs"/>
              </a:rPr>
              <a:t>Conflicto de interés (amigo del gerente).</a:t>
            </a:r>
          </a:p>
          <a:p>
            <a:r>
              <a:rPr lang="es-ES" sz="1200" b="0" i="0" kern="1200" dirty="0">
                <a:solidFill>
                  <a:schemeClr val="tx1"/>
                </a:solidFill>
                <a:effectLst/>
                <a:latin typeface="+mn-lt"/>
                <a:ea typeface="+mn-ea"/>
                <a:cs typeface="+mn-cs"/>
              </a:rPr>
              <a:t>Falta de documentación (viola políticas de auditoría).</a:t>
            </a:r>
          </a:p>
          <a:p>
            <a:endParaRPr lang="es-ES" sz="1200" b="0" i="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4C8FE457-4547-46C4-A90F-3C10E0CC774F}" type="slidenum">
              <a:rPr lang="es-GT" smtClean="0"/>
              <a:t>15</a:t>
            </a:fld>
            <a:endParaRPr lang="es-GT"/>
          </a:p>
        </p:txBody>
      </p:sp>
    </p:spTree>
    <p:extLst>
      <p:ext uri="{BB962C8B-B14F-4D97-AF65-F5344CB8AC3E}">
        <p14:creationId xmlns:p14="http://schemas.microsoft.com/office/powerpoint/2010/main" val="305261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0794"/>
            <a:ext cx="5829300" cy="3384092"/>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105389"/>
            <a:ext cx="5143500" cy="234681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34EFBF-9102-4C71-B705-912C59905472}" type="datetimeFigureOut">
              <a:rPr lang="es-GT" smtClean="0"/>
              <a:t>21/08/2025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218739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34EFBF-9102-4C71-B705-912C59905472}" type="datetimeFigureOut">
              <a:rPr lang="es-GT" smtClean="0"/>
              <a:t>21/08/2025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38955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17514"/>
            <a:ext cx="1478756" cy="823747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17514"/>
            <a:ext cx="4350544" cy="823747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34EFBF-9102-4C71-B705-912C59905472}" type="datetimeFigureOut">
              <a:rPr lang="es-GT" smtClean="0"/>
              <a:t>21/08/2025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362695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34EFBF-9102-4C71-B705-912C59905472}" type="datetimeFigureOut">
              <a:rPr lang="es-GT" smtClean="0"/>
              <a:t>21/08/2025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129454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23318"/>
            <a:ext cx="5915025" cy="404335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504929"/>
            <a:ext cx="5915025" cy="212630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434EFBF-9102-4C71-B705-912C59905472}" type="datetimeFigureOut">
              <a:rPr lang="es-GT" smtClean="0"/>
              <a:t>21/08/2025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159820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587570"/>
            <a:ext cx="2914650" cy="616741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587570"/>
            <a:ext cx="2914650" cy="616741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34EFBF-9102-4C71-B705-912C59905472}" type="datetimeFigureOut">
              <a:rPr lang="es-GT" smtClean="0"/>
              <a:t>21/08/2025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108439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17516"/>
            <a:ext cx="5915025" cy="18788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382815"/>
            <a:ext cx="2901255" cy="11677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472381" y="3550596"/>
            <a:ext cx="2901255" cy="522239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382815"/>
            <a:ext cx="2915543" cy="11677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3471863" y="3550596"/>
            <a:ext cx="2915543" cy="522239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34EFBF-9102-4C71-B705-912C59905472}" type="datetimeFigureOut">
              <a:rPr lang="es-GT" smtClean="0"/>
              <a:t>21/08/2025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309532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34EFBF-9102-4C71-B705-912C59905472}" type="datetimeFigureOut">
              <a:rPr lang="es-GT" smtClean="0"/>
              <a:t>21/08/2025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31156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4EFBF-9102-4C71-B705-912C59905472}" type="datetimeFigureOut">
              <a:rPr lang="es-GT" smtClean="0"/>
              <a:t>21/08/2025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223644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48018"/>
            <a:ext cx="2211884" cy="2268061"/>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99540"/>
            <a:ext cx="3471863" cy="690768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16079"/>
            <a:ext cx="2211884" cy="540239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434EFBF-9102-4C71-B705-912C59905472}" type="datetimeFigureOut">
              <a:rPr lang="es-GT" smtClean="0"/>
              <a:t>21/08/2025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411977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48018"/>
            <a:ext cx="2211884" cy="2268061"/>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99540"/>
            <a:ext cx="3471863" cy="690768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16079"/>
            <a:ext cx="2211884" cy="540239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434EFBF-9102-4C71-B705-912C59905472}" type="datetimeFigureOut">
              <a:rPr lang="es-GT" smtClean="0"/>
              <a:t>21/08/2025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38465AFB-2612-4A2E-A337-CF7ACD1380A9}" type="slidenum">
              <a:rPr lang="es-GT" smtClean="0"/>
              <a:t>‹Nº›</a:t>
            </a:fld>
            <a:endParaRPr lang="es-GT"/>
          </a:p>
        </p:txBody>
      </p:sp>
    </p:spTree>
    <p:extLst>
      <p:ext uri="{BB962C8B-B14F-4D97-AF65-F5344CB8AC3E}">
        <p14:creationId xmlns:p14="http://schemas.microsoft.com/office/powerpoint/2010/main" val="214477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17516"/>
            <a:ext cx="5915025" cy="18788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587570"/>
            <a:ext cx="5915025" cy="616741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009246"/>
            <a:ext cx="1543050" cy="517514"/>
          </a:xfrm>
          <a:prstGeom prst="rect">
            <a:avLst/>
          </a:prstGeom>
        </p:spPr>
        <p:txBody>
          <a:bodyPr vert="horz" lIns="91440" tIns="45720" rIns="91440" bIns="45720" rtlCol="0" anchor="ctr"/>
          <a:lstStyle>
            <a:lvl1pPr algn="l">
              <a:defRPr sz="900">
                <a:solidFill>
                  <a:schemeClr val="tx1">
                    <a:tint val="75000"/>
                  </a:schemeClr>
                </a:solidFill>
              </a:defRPr>
            </a:lvl1pPr>
          </a:lstStyle>
          <a:p>
            <a:fld id="{F434EFBF-9102-4C71-B705-912C59905472}" type="datetimeFigureOut">
              <a:rPr lang="es-GT" smtClean="0"/>
              <a:t>21/08/2025</a:t>
            </a:fld>
            <a:endParaRPr lang="es-GT"/>
          </a:p>
        </p:txBody>
      </p:sp>
      <p:sp>
        <p:nvSpPr>
          <p:cNvPr id="5" name="Footer Placeholder 4"/>
          <p:cNvSpPr>
            <a:spLocks noGrp="1"/>
          </p:cNvSpPr>
          <p:nvPr>
            <p:ph type="ftr" sz="quarter" idx="3"/>
          </p:nvPr>
        </p:nvSpPr>
        <p:spPr>
          <a:xfrm>
            <a:off x="2271713" y="9009246"/>
            <a:ext cx="2314575" cy="51751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4843463" y="9009246"/>
            <a:ext cx="1543050" cy="517514"/>
          </a:xfrm>
          <a:prstGeom prst="rect">
            <a:avLst/>
          </a:prstGeom>
        </p:spPr>
        <p:txBody>
          <a:bodyPr vert="horz" lIns="91440" tIns="45720" rIns="91440" bIns="45720" rtlCol="0" anchor="ctr"/>
          <a:lstStyle>
            <a:lvl1pPr algn="r">
              <a:defRPr sz="900">
                <a:solidFill>
                  <a:schemeClr val="tx1">
                    <a:tint val="75000"/>
                  </a:schemeClr>
                </a:solidFill>
              </a:defRPr>
            </a:lvl1pPr>
          </a:lstStyle>
          <a:p>
            <a:fld id="{38465AFB-2612-4A2E-A337-CF7ACD1380A9}" type="slidenum">
              <a:rPr lang="es-GT" smtClean="0"/>
              <a:t>‹Nº›</a:t>
            </a:fld>
            <a:endParaRPr lang="es-GT"/>
          </a:p>
        </p:txBody>
      </p:sp>
    </p:spTree>
    <p:extLst>
      <p:ext uri="{BB962C8B-B14F-4D97-AF65-F5344CB8AC3E}">
        <p14:creationId xmlns:p14="http://schemas.microsoft.com/office/powerpoint/2010/main" val="4253071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2.svg"/><Relationship Id="rId10" Type="http://schemas.openxmlformats.org/officeDocument/2006/relationships/image" Target="../media/image7.sv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1.svg"/><Relationship Id="rId15" Type="http://schemas.openxmlformats.org/officeDocument/2006/relationships/image" Target="../media/image42.png"/><Relationship Id="rId10" Type="http://schemas.openxmlformats.org/officeDocument/2006/relationships/image" Target="../media/image9.png"/><Relationship Id="rId4" Type="http://schemas.openxmlformats.org/officeDocument/2006/relationships/image" Target="../media/image40.png"/><Relationship Id="rId9" Type="http://schemas.openxmlformats.org/officeDocument/2006/relationships/image" Target="../media/image7.sv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5.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44.svg"/><Relationship Id="rId15" Type="http://schemas.openxmlformats.org/officeDocument/2006/relationships/image" Target="../media/image47.svg"/><Relationship Id="rId10" Type="http://schemas.openxmlformats.org/officeDocument/2006/relationships/image" Target="../media/image11.png"/><Relationship Id="rId4" Type="http://schemas.openxmlformats.org/officeDocument/2006/relationships/image" Target="../media/image43.png"/><Relationship Id="rId9" Type="http://schemas.openxmlformats.org/officeDocument/2006/relationships/image" Target="../media/image10.sv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6.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49.svg"/><Relationship Id="rId10" Type="http://schemas.openxmlformats.org/officeDocument/2006/relationships/image" Target="../media/image11.png"/><Relationship Id="rId4" Type="http://schemas.openxmlformats.org/officeDocument/2006/relationships/image" Target="../media/image48.png"/><Relationship Id="rId9" Type="http://schemas.openxmlformats.org/officeDocument/2006/relationships/image" Target="../media/image10.svg"/><Relationship Id="rId14" Type="http://schemas.openxmlformats.org/officeDocument/2006/relationships/image" Target="../media/image47.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6.png"/><Relationship Id="rId1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3.png"/><Relationship Id="rId17" Type="http://schemas.openxmlformats.org/officeDocument/2006/relationships/image" Target="../media/image53.png"/><Relationship Id="rId2" Type="http://schemas.openxmlformats.org/officeDocument/2006/relationships/image" Target="../media/image1.png"/><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1.svg"/><Relationship Id="rId15" Type="http://schemas.openxmlformats.org/officeDocument/2006/relationships/image" Target="../media/image52.png"/><Relationship Id="rId10" Type="http://schemas.openxmlformats.org/officeDocument/2006/relationships/image" Target="../media/image11.png"/><Relationship Id="rId19"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10.svg"/><Relationship Id="rId1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5.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svg"/><Relationship Id="rId5" Type="http://schemas.openxmlformats.org/officeDocument/2006/relationships/image" Target="../media/image5.svg"/><Relationship Id="rId15" Type="http://schemas.openxmlformats.org/officeDocument/2006/relationships/image" Target="../media/image57.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56.svg"/></Relationships>
</file>

<file path=ppt/slides/_rels/slide15.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notesSlide" Target="../notesSlides/notesSlide4.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1.svg"/><Relationship Id="rId11" Type="http://schemas.openxmlformats.org/officeDocument/2006/relationships/image" Target="../media/image9.png"/><Relationship Id="rId5" Type="http://schemas.openxmlformats.org/officeDocument/2006/relationships/image" Target="../media/image40.png"/><Relationship Id="rId15" Type="http://schemas.openxmlformats.org/officeDocument/2006/relationships/image" Target="../media/image13.png"/><Relationship Id="rId10" Type="http://schemas.openxmlformats.org/officeDocument/2006/relationships/image" Target="../media/image7.sv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15.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0.svg"/><Relationship Id="rId5" Type="http://schemas.openxmlformats.org/officeDocument/2006/relationships/image" Target="../media/image3.svg"/><Relationship Id="rId15" Type="http://schemas.openxmlformats.org/officeDocument/2006/relationships/image" Target="../media/image16.jpe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19.jpe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7.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23.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10.svg"/><Relationship Id="rId5" Type="http://schemas.openxmlformats.org/officeDocument/2006/relationships/image" Target="../media/image21.svg"/><Relationship Id="rId15" Type="http://schemas.openxmlformats.org/officeDocument/2006/relationships/image" Target="../media/image24.jpeg"/><Relationship Id="rId10" Type="http://schemas.openxmlformats.org/officeDocument/2006/relationships/image" Target="../media/image9.png"/><Relationship Id="rId4" Type="http://schemas.openxmlformats.org/officeDocument/2006/relationships/image" Target="../media/image20.png"/><Relationship Id="rId9" Type="http://schemas.openxmlformats.org/officeDocument/2006/relationships/image" Target="../media/image7.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26.sv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7.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notesSlide" Target="../notesSlides/notesSlide2.xml"/><Relationship Id="rId16"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9.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7.sv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2.svg"/><Relationship Id="rId15" Type="http://schemas.openxmlformats.org/officeDocument/2006/relationships/image" Target="../media/image33.jpeg"/><Relationship Id="rId10" Type="http://schemas.openxmlformats.org/officeDocument/2006/relationships/image" Target="../media/image9.png"/><Relationship Id="rId4" Type="http://schemas.openxmlformats.org/officeDocument/2006/relationships/image" Target="../media/image31.png"/><Relationship Id="rId9" Type="http://schemas.openxmlformats.org/officeDocument/2006/relationships/image" Target="../media/image7.sv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microsoft.com/office/2007/relationships/hdphoto" Target="../media/hdphoto1.wdp"/><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35.svg"/><Relationship Id="rId15" Type="http://schemas.openxmlformats.org/officeDocument/2006/relationships/image" Target="../media/image36.jpeg"/><Relationship Id="rId10"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7.sv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0.svg"/><Relationship Id="rId2" Type="http://schemas.openxmlformats.org/officeDocument/2006/relationships/notesSlide" Target="../notesSlides/notesSlide3.xml"/><Relationship Id="rId16"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38.svg"/><Relationship Id="rId11" Type="http://schemas.openxmlformats.org/officeDocument/2006/relationships/image" Target="../media/image9.png"/><Relationship Id="rId5" Type="http://schemas.openxmlformats.org/officeDocument/2006/relationships/image" Target="../media/image37.png"/><Relationship Id="rId15" Type="http://schemas.openxmlformats.org/officeDocument/2006/relationships/image" Target="../media/image13.png"/><Relationship Id="rId10" Type="http://schemas.openxmlformats.org/officeDocument/2006/relationships/image" Target="../media/image7.sv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358628" y="2157397"/>
            <a:ext cx="3876217"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6000" b="1" dirty="0">
                <a:solidFill>
                  <a:srgbClr val="0D94FF"/>
                </a:solidFill>
                <a:effectLst/>
                <a:latin typeface="Century Gothic" panose="020B0502020202020204" pitchFamily="34" charset="0"/>
                <a:ea typeface="Yu Gothic Light" panose="020B0300000000000000" pitchFamily="34" charset="-128"/>
                <a:cs typeface="Times New Roman" panose="02020603050405020304" pitchFamily="18" charset="0"/>
              </a:rPr>
              <a:t>C</a:t>
            </a:r>
            <a:r>
              <a:rPr lang="es-MX" sz="4000" b="1" dirty="0">
                <a:solidFill>
                  <a:srgbClr val="0D94FF"/>
                </a:solidFill>
                <a:effectLst/>
                <a:latin typeface="Century Gothic" panose="020B0502020202020204" pitchFamily="34" charset="0"/>
                <a:ea typeface="Yu Gothic Light" panose="020B0300000000000000" pitchFamily="34" charset="-128"/>
                <a:cs typeface="Times New Roman" panose="02020603050405020304" pitchFamily="18" charset="0"/>
              </a:rPr>
              <a:t>AJA </a:t>
            </a:r>
            <a:r>
              <a:rPr lang="es-MX" sz="6000" b="1" dirty="0">
                <a:solidFill>
                  <a:srgbClr val="0D94FF"/>
                </a:solidFill>
                <a:effectLst/>
                <a:latin typeface="Century Gothic" panose="020B0502020202020204" pitchFamily="34" charset="0"/>
                <a:ea typeface="Yu Gothic Light" panose="020B0300000000000000" pitchFamily="34" charset="-128"/>
                <a:cs typeface="Times New Roman" panose="02020603050405020304" pitchFamily="18" charset="0"/>
              </a:rPr>
              <a:t>F</a:t>
            </a:r>
            <a:r>
              <a:rPr lang="es-MX" sz="4000" b="1" dirty="0">
                <a:solidFill>
                  <a:srgbClr val="0D94FF"/>
                </a:solidFill>
                <a:effectLst/>
                <a:latin typeface="Century Gothic" panose="020B0502020202020204" pitchFamily="34" charset="0"/>
                <a:ea typeface="Yu Gothic Light" panose="020B0300000000000000" pitchFamily="34" charset="-128"/>
                <a:cs typeface="Times New Roman" panose="02020603050405020304" pitchFamily="18" charset="0"/>
              </a:rPr>
              <a:t>UERTE</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016378" y="1967885"/>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Caja fuerte">
              <a:extLst>
                <a:ext uri="{FF2B5EF4-FFF2-40B4-BE49-F238E27FC236}">
                  <a16:creationId xmlns:a16="http://schemas.microsoft.com/office/drawing/2014/main" id="{5F9FBF45-D879-4CDA-907C-0B2E09061EFA}"/>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4007" y="2078155"/>
              <a:ext cx="703131" cy="651722"/>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66788" y="4018914"/>
            <a:ext cx="4060155"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Cada equipo recibirá 5 pistas para encontrar las 5 palabras clave que abrirán la caja fuerte y ganar la primera bandera</a:t>
            </a:r>
            <a:endParaRPr lang="es-GT" sz="20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17165" y="6636664"/>
            <a:ext cx="4194583"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Hacer una evaluación dinámica de los productos financieros</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612529" y="916148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 productos bancarios</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6317" y="893170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17165" y="7614215"/>
            <a:ext cx="4815427" cy="8710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-Tarjetas con las pistas para cada equipo</a:t>
            </a:r>
          </a:p>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-Caja para guardar la bandera</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2015004" y="7450881"/>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132604" y="2589829"/>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pic>
        <p:nvPicPr>
          <p:cNvPr id="1026" name="Picture 2" descr="Cómo hacer una búsqueda del tesoro? - Acertijos y adivinanzas">
            <a:extLst>
              <a:ext uri="{FF2B5EF4-FFF2-40B4-BE49-F238E27FC236}">
                <a16:creationId xmlns:a16="http://schemas.microsoft.com/office/drawing/2014/main" id="{548B43E6-EA52-4696-B142-807FE079ED1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583" r="11907"/>
          <a:stretch/>
        </p:blipFill>
        <p:spPr bwMode="auto">
          <a:xfrm>
            <a:off x="331055" y="3977514"/>
            <a:ext cx="2068649" cy="2197514"/>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44" name="Cuadro de texto 26">
            <a:extLst>
              <a:ext uri="{FF2B5EF4-FFF2-40B4-BE49-F238E27FC236}">
                <a16:creationId xmlns:a16="http://schemas.microsoft.com/office/drawing/2014/main" id="{8DE7AA49-A8EB-48BD-A6F5-EE4B81F804BB}"/>
              </a:ext>
            </a:extLst>
          </p:cNvPr>
          <p:cNvSpPr txBox="1"/>
          <p:nvPr/>
        </p:nvSpPr>
        <p:spPr>
          <a:xfrm>
            <a:off x="51657" y="916148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418015" y="6749695"/>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92463" y="7751396"/>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87738" y="3430783"/>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Cuadro de texto 26">
            <a:extLst>
              <a:ext uri="{FF2B5EF4-FFF2-40B4-BE49-F238E27FC236}">
                <a16:creationId xmlns:a16="http://schemas.microsoft.com/office/drawing/2014/main" id="{5FAF17BD-726C-496D-B0E9-103A1A6797B3}"/>
              </a:ext>
            </a:extLst>
          </p:cNvPr>
          <p:cNvSpPr txBox="1"/>
          <p:nvPr/>
        </p:nvSpPr>
        <p:spPr>
          <a:xfrm>
            <a:off x="2015004" y="916148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Multiproducto</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Conector recto 2">
            <a:extLst>
              <a:ext uri="{FF2B5EF4-FFF2-40B4-BE49-F238E27FC236}">
                <a16:creationId xmlns:a16="http://schemas.microsoft.com/office/drawing/2014/main" id="{7556BE66-012D-4E74-960B-7EDAFFD60487}"/>
              </a:ext>
            </a:extLst>
          </p:cNvPr>
          <p:cNvCxnSpPr/>
          <p:nvPr/>
        </p:nvCxnSpPr>
        <p:spPr>
          <a:xfrm>
            <a:off x="1816711"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F20C2AAA-C072-437D-ABC7-5E5DCF03CC77}"/>
              </a:ext>
            </a:extLst>
          </p:cNvPr>
          <p:cNvCxnSpPr/>
          <p:nvPr/>
        </p:nvCxnSpPr>
        <p:spPr>
          <a:xfrm>
            <a:off x="3399217"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4696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082965" y="2060930"/>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36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¿Qué Producto Soy?</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775035" y="1692820"/>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Hombre">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24388" y="3880703"/>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Cada colaborador se levantará para dar un breve discurso empezando con “yo soy una tarjeta ____ porque” seguido de las cualidades que comparte con la tarjeta, el más creativo ganará los puntos</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32702" y="6674294"/>
            <a:ext cx="4369313" cy="1194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Relacionar las características de una tarjeta con características propias y así reforzar dicho conocimiento.</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191934" y="9109600"/>
            <a:ext cx="2937722"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 la Autopercepción</a:t>
            </a: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32702" y="8007235"/>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-Humanos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1987920" y="77067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827123" y="2204698"/>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10</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58628" y="6853672"/>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65379" y="8007235"/>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177167"/>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2">
            <a:extLst>
              <a:ext uri="{FF2B5EF4-FFF2-40B4-BE49-F238E27FC236}">
                <a16:creationId xmlns:a16="http://schemas.microsoft.com/office/drawing/2014/main" id="{1B219874-80B2-46CB-A22D-83439ACC014D}"/>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21385" y="4000439"/>
            <a:ext cx="1827957" cy="1995713"/>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 de texto 26">
            <a:extLst>
              <a:ext uri="{FF2B5EF4-FFF2-40B4-BE49-F238E27FC236}">
                <a16:creationId xmlns:a16="http://schemas.microsoft.com/office/drawing/2014/main" id="{3CE70C8C-1DB8-4C18-924A-13E622753A36}"/>
              </a:ext>
            </a:extLst>
          </p:cNvPr>
          <p:cNvSpPr txBox="1"/>
          <p:nvPr/>
        </p:nvSpPr>
        <p:spPr>
          <a:xfrm>
            <a:off x="213137" y="9146924"/>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 de texto 26">
            <a:extLst>
              <a:ext uri="{FF2B5EF4-FFF2-40B4-BE49-F238E27FC236}">
                <a16:creationId xmlns:a16="http://schemas.microsoft.com/office/drawing/2014/main" id="{0366F733-D7C2-4340-AEF6-464D0A4DD4BA}"/>
              </a:ext>
            </a:extLst>
          </p:cNvPr>
          <p:cNvSpPr txBox="1"/>
          <p:nvPr/>
        </p:nvSpPr>
        <p:spPr>
          <a:xfrm>
            <a:off x="2037536" y="9061404"/>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Tarjeta de Crédito</a:t>
            </a:r>
          </a:p>
        </p:txBody>
      </p:sp>
      <p:cxnSp>
        <p:nvCxnSpPr>
          <p:cNvPr id="35" name="Conector recto 34">
            <a:extLst>
              <a:ext uri="{FF2B5EF4-FFF2-40B4-BE49-F238E27FC236}">
                <a16:creationId xmlns:a16="http://schemas.microsoft.com/office/drawing/2014/main" id="{32088389-8CE2-4557-ADB3-3DD5236AF8B4}"/>
              </a:ext>
            </a:extLst>
          </p:cNvPr>
          <p:cNvCxnSpPr/>
          <p:nvPr/>
        </p:nvCxnSpPr>
        <p:spPr>
          <a:xfrm>
            <a:off x="1797890" y="9036631"/>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3A119AD4-89E0-435F-B076-13B496D563DE}"/>
              </a:ext>
            </a:extLst>
          </p:cNvPr>
          <p:cNvCxnSpPr/>
          <p:nvPr/>
        </p:nvCxnSpPr>
        <p:spPr>
          <a:xfrm>
            <a:off x="3381892" y="9036631"/>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1039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2154056" y="2039708"/>
            <a:ext cx="2439342" cy="74734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KAHOOT</a:t>
            </a:r>
            <a:endParaRPr lang="es-MX" sz="36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endParaRP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4636880" y="1656779"/>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Rompecabezas">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24388" y="3880703"/>
            <a:ext cx="3642736"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8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Evaluación tipo competencia en la herramienta digital </a:t>
            </a:r>
            <a:r>
              <a:rPr lang="es-MX" sz="2800" b="1" dirty="0" err="1">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Kahoot</a:t>
            </a:r>
            <a:r>
              <a:rPr lang="es-MX" sz="28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 con el tema a evaluar.</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32702" y="6757314"/>
            <a:ext cx="4369313" cy="1194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Evaluar los contenidos vistos en temas pasados</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4461932" y="9109600"/>
            <a:ext cx="1667723"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Puntos Individuales</a:t>
            </a:r>
          </a:p>
        </p:txBody>
      </p:sp>
      <p:sp>
        <p:nvSpPr>
          <p:cNvPr id="28" name="Cuadro de texto 22">
            <a:extLst>
              <a:ext uri="{FF2B5EF4-FFF2-40B4-BE49-F238E27FC236}">
                <a16:creationId xmlns:a16="http://schemas.microsoft.com/office/drawing/2014/main" id="{41C1EB78-9E25-403F-A25F-E066D82B3817}"/>
              </a:ext>
            </a:extLst>
          </p:cNvPr>
          <p:cNvSpPr txBox="1"/>
          <p:nvPr/>
        </p:nvSpPr>
        <p:spPr>
          <a:xfrm>
            <a:off x="1953551" y="7619695"/>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--Presentación del Quiz</a:t>
            </a:r>
          </a:p>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-Conexión Provisional a internet</a:t>
            </a:r>
          </a:p>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-Dispositivos móviles para cada participante</a:t>
            </a:r>
          </a:p>
          <a:p>
            <a:pPr>
              <a:spcAft>
                <a:spcPts val="800"/>
              </a:spcAft>
            </a:pPr>
            <a:endPar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endParaRP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2040556" y="75289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898213" y="2183476"/>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11</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58628" y="6853672"/>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58628" y="7858622"/>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177167"/>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2" descr="10 Inmejorables Alternativas A Kahoot Para Las Clases De 2024 ...">
            <a:extLst>
              <a:ext uri="{FF2B5EF4-FFF2-40B4-BE49-F238E27FC236}">
                <a16:creationId xmlns:a16="http://schemas.microsoft.com/office/drawing/2014/main" id="{6496A463-57C4-4F0B-B981-655051E1815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6359" r="30815"/>
          <a:stretch/>
        </p:blipFill>
        <p:spPr bwMode="auto">
          <a:xfrm>
            <a:off x="478877" y="3988511"/>
            <a:ext cx="1598453" cy="1944232"/>
          </a:xfrm>
          <a:prstGeom prst="rect">
            <a:avLst/>
          </a:prstGeom>
          <a:noFill/>
          <a:extLst>
            <a:ext uri="{909E8E84-426E-40DD-AFC4-6F175D3DCCD1}">
              <a14:hiddenFill xmlns:a14="http://schemas.microsoft.com/office/drawing/2010/main">
                <a:solidFill>
                  <a:srgbClr val="FFFFFF"/>
                </a:solidFill>
              </a14:hiddenFill>
            </a:ext>
          </a:extLst>
        </p:spPr>
      </p:pic>
      <p:pic>
        <p:nvPicPr>
          <p:cNvPr id="35" name="Gráfico 34" descr="Medalla">
            <a:extLst>
              <a:ext uri="{FF2B5EF4-FFF2-40B4-BE49-F238E27FC236}">
                <a16:creationId xmlns:a16="http://schemas.microsoft.com/office/drawing/2014/main" id="{26A73305-1DC3-40FD-9298-6E37363932D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67124" y="8942842"/>
            <a:ext cx="566275" cy="566275"/>
          </a:xfrm>
          <a:prstGeom prst="rect">
            <a:avLst/>
          </a:prstGeom>
        </p:spPr>
      </p:pic>
      <p:sp>
        <p:nvSpPr>
          <p:cNvPr id="30" name="Cuadro de texto 26">
            <a:extLst>
              <a:ext uri="{FF2B5EF4-FFF2-40B4-BE49-F238E27FC236}">
                <a16:creationId xmlns:a16="http://schemas.microsoft.com/office/drawing/2014/main" id="{54CE9B3E-BECC-4999-B38D-E5F33EAFD8B5}"/>
              </a:ext>
            </a:extLst>
          </p:cNvPr>
          <p:cNvSpPr txBox="1"/>
          <p:nvPr/>
        </p:nvSpPr>
        <p:spPr>
          <a:xfrm>
            <a:off x="202510" y="9177480"/>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Cuadro de texto 26">
            <a:extLst>
              <a:ext uri="{FF2B5EF4-FFF2-40B4-BE49-F238E27FC236}">
                <a16:creationId xmlns:a16="http://schemas.microsoft.com/office/drawing/2014/main" id="{5299BBBE-B9D3-4BF5-BE14-7116633B06FA}"/>
              </a:ext>
            </a:extLst>
          </p:cNvPr>
          <p:cNvSpPr txBox="1"/>
          <p:nvPr/>
        </p:nvSpPr>
        <p:spPr>
          <a:xfrm>
            <a:off x="2635600" y="9154226"/>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Monte de</a:t>
            </a:r>
          </a:p>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 Piedad</a:t>
            </a:r>
          </a:p>
        </p:txBody>
      </p:sp>
      <p:cxnSp>
        <p:nvCxnSpPr>
          <p:cNvPr id="36" name="Conector recto 35">
            <a:extLst>
              <a:ext uri="{FF2B5EF4-FFF2-40B4-BE49-F238E27FC236}">
                <a16:creationId xmlns:a16="http://schemas.microsoft.com/office/drawing/2014/main" id="{CE8B6D47-98EE-419E-9C96-0E99585976F5}"/>
              </a:ext>
            </a:extLst>
          </p:cNvPr>
          <p:cNvCxnSpPr/>
          <p:nvPr/>
        </p:nvCxnSpPr>
        <p:spPr>
          <a:xfrm>
            <a:off x="2171587" y="9075899"/>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7" name="Conector recto 36">
            <a:extLst>
              <a:ext uri="{FF2B5EF4-FFF2-40B4-BE49-F238E27FC236}">
                <a16:creationId xmlns:a16="http://schemas.microsoft.com/office/drawing/2014/main" id="{D167FF7F-48E4-4D91-9DB7-6E0988D2E639}"/>
              </a:ext>
            </a:extLst>
          </p:cNvPr>
          <p:cNvCxnSpPr/>
          <p:nvPr/>
        </p:nvCxnSpPr>
        <p:spPr>
          <a:xfrm>
            <a:off x="4086456" y="9075899"/>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2329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782876" y="2018138"/>
            <a:ext cx="3975328" cy="74734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Slogan Express</a:t>
            </a:r>
            <a:endParaRPr lang="es-MX" sz="36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endParaRP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576680" y="1765315"/>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Cronómetro">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277958" y="4132114"/>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Los participantes tendrán que compartir su mejor slogan o consejo de venta para ofrecer un producto en especifico</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80949" y="6645881"/>
            <a:ext cx="4369313" cy="1194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Reforzar el análisis sobre los productos bancarios, resaltando sus beneficios y así compartirlos a los clientes</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4461932" y="9109600"/>
            <a:ext cx="1667723"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Puntos Individuales</a:t>
            </a:r>
          </a:p>
        </p:txBody>
      </p:sp>
      <p:sp>
        <p:nvSpPr>
          <p:cNvPr id="28" name="Cuadro de texto 22">
            <a:extLst>
              <a:ext uri="{FF2B5EF4-FFF2-40B4-BE49-F238E27FC236}">
                <a16:creationId xmlns:a16="http://schemas.microsoft.com/office/drawing/2014/main" id="{41C1EB78-9E25-403F-A25F-E066D82B3817}"/>
              </a:ext>
            </a:extLst>
          </p:cNvPr>
          <p:cNvSpPr txBox="1"/>
          <p:nvPr/>
        </p:nvSpPr>
        <p:spPr>
          <a:xfrm>
            <a:off x="1980949" y="7858622"/>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-Presentación con la actividad</a:t>
            </a:r>
          </a:p>
          <a:p>
            <a:pPr>
              <a:spcAft>
                <a:spcPts val="800"/>
              </a:spcAft>
            </a:pPr>
            <a:endPar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endParaRP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2040556" y="75289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527034" y="2070355"/>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12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58628" y="6853672"/>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58628" y="7858622"/>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277958" y="3268775"/>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ángulo 29">
            <a:extLst>
              <a:ext uri="{FF2B5EF4-FFF2-40B4-BE49-F238E27FC236}">
                <a16:creationId xmlns:a16="http://schemas.microsoft.com/office/drawing/2014/main" id="{1938C09D-1346-4F34-80B5-C338EEC0E8D4}"/>
              </a:ext>
            </a:extLst>
          </p:cNvPr>
          <p:cNvSpPr/>
          <p:nvPr/>
        </p:nvSpPr>
        <p:spPr>
          <a:xfrm>
            <a:off x="320277" y="3884575"/>
            <a:ext cx="1899447" cy="1995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02E82"/>
                </a:solidFill>
                <a:latin typeface="Yu Gothic" panose="020B0400000000000000" pitchFamily="34" charset="-128"/>
                <a:ea typeface="Yu Gothic" panose="020B0400000000000000" pitchFamily="34" charset="-128"/>
                <a:cs typeface="Leelawadee UI Semilight" panose="020B0402040204020203" pitchFamily="34" charset="-34"/>
              </a:rPr>
              <a:t>“Banco CHN tiene la tasa de interés mas baja en el mercado”</a:t>
            </a:r>
            <a:endParaRPr lang="es-GT" b="1" dirty="0">
              <a:solidFill>
                <a:srgbClr val="002E82"/>
              </a:solidFill>
              <a:latin typeface="Yu Gothic" panose="020B0400000000000000" pitchFamily="34" charset="-128"/>
              <a:ea typeface="Yu Gothic" panose="020B0400000000000000" pitchFamily="34" charset="-128"/>
              <a:cs typeface="Leelawadee UI Semilight" panose="020B0402040204020203" pitchFamily="34" charset="-34"/>
            </a:endParaRPr>
          </a:p>
        </p:txBody>
      </p:sp>
      <p:pic>
        <p:nvPicPr>
          <p:cNvPr id="32" name="Gráfico 31" descr="Medalla">
            <a:extLst>
              <a:ext uri="{FF2B5EF4-FFF2-40B4-BE49-F238E27FC236}">
                <a16:creationId xmlns:a16="http://schemas.microsoft.com/office/drawing/2014/main" id="{10FAE6BD-17B6-4BD2-955B-46BF58F8D7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67124" y="8942842"/>
            <a:ext cx="566275" cy="566275"/>
          </a:xfrm>
          <a:prstGeom prst="rect">
            <a:avLst/>
          </a:prstGeom>
        </p:spPr>
      </p:pic>
      <p:sp>
        <p:nvSpPr>
          <p:cNvPr id="34" name="Cuadro de texto 26">
            <a:extLst>
              <a:ext uri="{FF2B5EF4-FFF2-40B4-BE49-F238E27FC236}">
                <a16:creationId xmlns:a16="http://schemas.microsoft.com/office/drawing/2014/main" id="{631FC853-0836-42F3-A1C0-AB75FBA7B921}"/>
              </a:ext>
            </a:extLst>
          </p:cNvPr>
          <p:cNvSpPr txBox="1"/>
          <p:nvPr/>
        </p:nvSpPr>
        <p:spPr>
          <a:xfrm>
            <a:off x="15053" y="910780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Cuadro de texto 26">
            <a:extLst>
              <a:ext uri="{FF2B5EF4-FFF2-40B4-BE49-F238E27FC236}">
                <a16:creationId xmlns:a16="http://schemas.microsoft.com/office/drawing/2014/main" id="{A1468E29-EDF9-4DCF-B8CB-CD4A891BAEA8}"/>
              </a:ext>
            </a:extLst>
          </p:cNvPr>
          <p:cNvSpPr txBox="1"/>
          <p:nvPr/>
        </p:nvSpPr>
        <p:spPr>
          <a:xfrm>
            <a:off x="2277958" y="9180200"/>
            <a:ext cx="1310725" cy="2744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Rompehielos</a:t>
            </a:r>
          </a:p>
        </p:txBody>
      </p:sp>
      <p:cxnSp>
        <p:nvCxnSpPr>
          <p:cNvPr id="36" name="Conector recto 35">
            <a:extLst>
              <a:ext uri="{FF2B5EF4-FFF2-40B4-BE49-F238E27FC236}">
                <a16:creationId xmlns:a16="http://schemas.microsoft.com/office/drawing/2014/main" id="{11CB472B-6E5A-4297-AF50-F77A1CD42293}"/>
              </a:ext>
            </a:extLst>
          </p:cNvPr>
          <p:cNvCxnSpPr/>
          <p:nvPr/>
        </p:nvCxnSpPr>
        <p:spPr>
          <a:xfrm>
            <a:off x="1948053"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7" name="Conector recto 36">
            <a:extLst>
              <a:ext uri="{FF2B5EF4-FFF2-40B4-BE49-F238E27FC236}">
                <a16:creationId xmlns:a16="http://schemas.microsoft.com/office/drawing/2014/main" id="{B8E37E85-1759-4324-8F83-EEB169BE818A}"/>
              </a:ext>
            </a:extLst>
          </p:cNvPr>
          <p:cNvCxnSpPr/>
          <p:nvPr/>
        </p:nvCxnSpPr>
        <p:spPr>
          <a:xfrm>
            <a:off x="3924953"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985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506890" y="2188282"/>
            <a:ext cx="4346779" cy="74734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36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Adivina los </a:t>
            </a:r>
            <a:r>
              <a:rPr lang="es-MX" sz="3600" b="1" dirty="0" err="1">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Emojis</a:t>
            </a:r>
            <a:endParaRPr lang="es-MX" sz="32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endParaRP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493406" y="1675641"/>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Cara sonriente con relleno sólido">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277958" y="4132114"/>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Se presentan una serie de </a:t>
            </a:r>
            <a:r>
              <a:rPr lang="es-MX" b="1" dirty="0" err="1">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emojis</a:t>
            </a: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 para adivinar a que producto financiero se refiere, el que adivine la respuesta correcta gana</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80949" y="6645881"/>
            <a:ext cx="4369313" cy="1194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Reforzar el análisis sobre los productos bancarios, resaltando sus beneficios y así compartirlos a los clientes</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4461932" y="9109600"/>
            <a:ext cx="1667723"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Puntos Individuales</a:t>
            </a:r>
          </a:p>
        </p:txBody>
      </p:sp>
      <p:sp>
        <p:nvSpPr>
          <p:cNvPr id="28" name="Cuadro de texto 22">
            <a:extLst>
              <a:ext uri="{FF2B5EF4-FFF2-40B4-BE49-F238E27FC236}">
                <a16:creationId xmlns:a16="http://schemas.microsoft.com/office/drawing/2014/main" id="{41C1EB78-9E25-403F-A25F-E066D82B3817}"/>
              </a:ext>
            </a:extLst>
          </p:cNvPr>
          <p:cNvSpPr txBox="1"/>
          <p:nvPr/>
        </p:nvSpPr>
        <p:spPr>
          <a:xfrm>
            <a:off x="1980949" y="7858622"/>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-Presentación con la actividad</a:t>
            </a:r>
          </a:p>
          <a:p>
            <a:pPr>
              <a:spcAft>
                <a:spcPts val="800"/>
              </a:spcAft>
            </a:pPr>
            <a:endPar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endParaRP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2040556" y="75289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251049" y="2240499"/>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13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58628" y="6853672"/>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58628" y="7858622"/>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277635" y="3556154"/>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Gráfico 31" descr="Medalla">
            <a:extLst>
              <a:ext uri="{FF2B5EF4-FFF2-40B4-BE49-F238E27FC236}">
                <a16:creationId xmlns:a16="http://schemas.microsoft.com/office/drawing/2014/main" id="{10FAE6BD-17B6-4BD2-955B-46BF58F8D7F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67124" y="8942842"/>
            <a:ext cx="566275" cy="566275"/>
          </a:xfrm>
          <a:prstGeom prst="rect">
            <a:avLst/>
          </a:prstGeom>
        </p:spPr>
      </p:pic>
      <p:sp>
        <p:nvSpPr>
          <p:cNvPr id="34" name="Rectángulo 33">
            <a:extLst>
              <a:ext uri="{FF2B5EF4-FFF2-40B4-BE49-F238E27FC236}">
                <a16:creationId xmlns:a16="http://schemas.microsoft.com/office/drawing/2014/main" id="{6CCA51E3-817B-4701-8ECB-42E139FDA6C2}"/>
              </a:ext>
            </a:extLst>
          </p:cNvPr>
          <p:cNvSpPr/>
          <p:nvPr/>
        </p:nvSpPr>
        <p:spPr>
          <a:xfrm>
            <a:off x="262367" y="3927421"/>
            <a:ext cx="2015268" cy="19957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5" name="Picture 4" descr="👦 Niño Emoji: Significado y Uso">
            <a:extLst>
              <a:ext uri="{FF2B5EF4-FFF2-40B4-BE49-F238E27FC236}">
                <a16:creationId xmlns:a16="http://schemas.microsoft.com/office/drawing/2014/main" id="{54EEFAA6-BC12-4F5C-BE09-3BEAB6E1A09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000" b="96000" l="9778" r="99556">
                        <a14:foregroundMark x1="29778" y1="20889" x2="52889" y2="8444"/>
                        <a14:foregroundMark x1="52889" y1="8444" x2="58222" y2="8444"/>
                        <a14:foregroundMark x1="61778" y1="28889" x2="50222" y2="8000"/>
                        <a14:foregroundMark x1="50222" y1="8000" x2="50222" y2="4444"/>
                        <a14:foregroundMark x1="61778" y1="55556" x2="84444" y2="56444"/>
                        <a14:foregroundMark x1="84444" y1="56444" x2="85333" y2="65333"/>
                        <a14:foregroundMark x1="55111" y1="57333" x2="56444" y2="96444"/>
                        <a14:foregroundMark x1="41333" y1="64444" x2="12000" y2="58222"/>
                        <a14:foregroundMark x1="89333" y1="63556" x2="89333" y2="56444"/>
                        <a14:foregroundMark x1="73333" y1="42222" x2="99556" y2="47111"/>
                      </a14:backgroundRemoval>
                    </a14:imgEffect>
                  </a14:imgLayer>
                </a14:imgProps>
              </a:ext>
              <a:ext uri="{28A0092B-C50C-407E-A947-70E740481C1C}">
                <a14:useLocalDpi xmlns:a14="http://schemas.microsoft.com/office/drawing/2010/main" val="0"/>
              </a:ext>
            </a:extLst>
          </a:blip>
          <a:srcRect r="6665"/>
          <a:stretch/>
        </p:blipFill>
        <p:spPr bwMode="auto">
          <a:xfrm>
            <a:off x="247965" y="4564415"/>
            <a:ext cx="560633" cy="6006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Banco, vector, aislado, emoticon, banco, icono | Vector Premium">
            <a:extLst>
              <a:ext uri="{FF2B5EF4-FFF2-40B4-BE49-F238E27FC236}">
                <a16:creationId xmlns:a16="http://schemas.microsoft.com/office/drawing/2014/main" id="{A66F5DE0-F419-489C-BE50-D3DDA4FF22B6}"/>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5269" y="4307802"/>
            <a:ext cx="1211679" cy="10097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 Gráfica De Evolución Ascendente Emoji: Significado y Uso">
            <a:extLst>
              <a:ext uri="{FF2B5EF4-FFF2-40B4-BE49-F238E27FC236}">
                <a16:creationId xmlns:a16="http://schemas.microsoft.com/office/drawing/2014/main" id="{87A90FD7-F7BB-45FE-AF6C-ABD25C036A2C}"/>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24791" r="24324"/>
          <a:stretch/>
        </p:blipFill>
        <p:spPr bwMode="auto">
          <a:xfrm>
            <a:off x="1666974" y="4564414"/>
            <a:ext cx="581301" cy="600670"/>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 de texto 26">
            <a:extLst>
              <a:ext uri="{FF2B5EF4-FFF2-40B4-BE49-F238E27FC236}">
                <a16:creationId xmlns:a16="http://schemas.microsoft.com/office/drawing/2014/main" id="{72D41A9A-1037-4BCD-9857-63F241524F81}"/>
              </a:ext>
            </a:extLst>
          </p:cNvPr>
          <p:cNvSpPr txBox="1"/>
          <p:nvPr/>
        </p:nvSpPr>
        <p:spPr>
          <a:xfrm>
            <a:off x="15053" y="910780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Individual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Cuadro de texto 26">
            <a:extLst>
              <a:ext uri="{FF2B5EF4-FFF2-40B4-BE49-F238E27FC236}">
                <a16:creationId xmlns:a16="http://schemas.microsoft.com/office/drawing/2014/main" id="{03852058-3EDB-4185-B95D-55C39AFB7501}"/>
              </a:ext>
            </a:extLst>
          </p:cNvPr>
          <p:cNvSpPr txBox="1"/>
          <p:nvPr/>
        </p:nvSpPr>
        <p:spPr>
          <a:xfrm>
            <a:off x="2383086" y="9206792"/>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Variados</a:t>
            </a:r>
          </a:p>
        </p:txBody>
      </p:sp>
      <p:cxnSp>
        <p:nvCxnSpPr>
          <p:cNvPr id="42" name="Conector recto 41">
            <a:extLst>
              <a:ext uri="{FF2B5EF4-FFF2-40B4-BE49-F238E27FC236}">
                <a16:creationId xmlns:a16="http://schemas.microsoft.com/office/drawing/2014/main" id="{F0F74FF5-47CB-46EC-B18F-E36E192835E1}"/>
              </a:ext>
            </a:extLst>
          </p:cNvPr>
          <p:cNvCxnSpPr/>
          <p:nvPr/>
        </p:nvCxnSpPr>
        <p:spPr>
          <a:xfrm>
            <a:off x="2036008" y="9037726"/>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43" name="Conector recto 42">
            <a:extLst>
              <a:ext uri="{FF2B5EF4-FFF2-40B4-BE49-F238E27FC236}">
                <a16:creationId xmlns:a16="http://schemas.microsoft.com/office/drawing/2014/main" id="{6BADC423-CE72-4342-A25B-FA063FA74EB1}"/>
              </a:ext>
            </a:extLst>
          </p:cNvPr>
          <p:cNvCxnSpPr/>
          <p:nvPr/>
        </p:nvCxnSpPr>
        <p:spPr>
          <a:xfrm>
            <a:off x="3754764" y="9037726"/>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919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2198168" y="2048111"/>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3600" b="1" dirty="0" err="1">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Jeopardy</a:t>
            </a:r>
            <a:endParaRPr lang="es-MX" sz="36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endParaRPr>
          </a:p>
        </p:txBody>
      </p:sp>
      <p:sp>
        <p:nvSpPr>
          <p:cNvPr id="10" name="Rectángulo: esquinas redondeadas 9">
            <a:extLst>
              <a:ext uri="{FF2B5EF4-FFF2-40B4-BE49-F238E27FC236}">
                <a16:creationId xmlns:a16="http://schemas.microsoft.com/office/drawing/2014/main" id="{E51A8262-B9FA-4E70-A1E5-3DCA39696644}"/>
              </a:ext>
            </a:extLst>
          </p:cNvPr>
          <p:cNvSpPr/>
          <p:nvPr/>
        </p:nvSpPr>
        <p:spPr>
          <a:xfrm>
            <a:off x="4636880" y="1601588"/>
            <a:ext cx="651954" cy="602992"/>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5" name="Cuadro de texto 19">
            <a:extLst>
              <a:ext uri="{FF2B5EF4-FFF2-40B4-BE49-F238E27FC236}">
                <a16:creationId xmlns:a16="http://schemas.microsoft.com/office/drawing/2014/main" id="{38246460-6F16-46B8-896C-9E9214BBC794}"/>
              </a:ext>
            </a:extLst>
          </p:cNvPr>
          <p:cNvSpPr txBox="1"/>
          <p:nvPr/>
        </p:nvSpPr>
        <p:spPr>
          <a:xfrm>
            <a:off x="2424388" y="3880703"/>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err="1">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Jeopardy</a:t>
            </a: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 es una categoría de juegos televisivos, en el que se muestra un tablero que se divide en columnas, cada columna representa un tema y cada fila representa el punteo que ellos pueden ganar, por rondas los equipos elegirán una pregunta oculta en base al punteo y el tema y si la resuelven ganarán los puntos de la pregunta.</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58434" y="6811146"/>
            <a:ext cx="4369313" cy="1194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Reforzar la interacción entre equipos con el objetivo de colaborar por un fin en común.</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758711" y="9046741"/>
            <a:ext cx="2191333" cy="4512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 la competencia sana</a:t>
            </a: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32702" y="8007235"/>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-Presentación del juego en Software libre (gratuito) </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1987920" y="77067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942326" y="2191879"/>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14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58628" y="6853672"/>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65379" y="8007235"/>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177167"/>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Cuadro de texto 26">
            <a:extLst>
              <a:ext uri="{FF2B5EF4-FFF2-40B4-BE49-F238E27FC236}">
                <a16:creationId xmlns:a16="http://schemas.microsoft.com/office/drawing/2014/main" id="{3CE70C8C-1DB8-4C18-924A-13E622753A36}"/>
              </a:ext>
            </a:extLst>
          </p:cNvPr>
          <p:cNvSpPr txBox="1"/>
          <p:nvPr/>
        </p:nvSpPr>
        <p:spPr>
          <a:xfrm>
            <a:off x="213137" y="9146924"/>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 de texto 26">
            <a:extLst>
              <a:ext uri="{FF2B5EF4-FFF2-40B4-BE49-F238E27FC236}">
                <a16:creationId xmlns:a16="http://schemas.microsoft.com/office/drawing/2014/main" id="{0366F733-D7C2-4340-AEF6-464D0A4DD4BA}"/>
              </a:ext>
            </a:extLst>
          </p:cNvPr>
          <p:cNvSpPr txBox="1"/>
          <p:nvPr/>
        </p:nvSpPr>
        <p:spPr>
          <a:xfrm>
            <a:off x="2142650" y="9071939"/>
            <a:ext cx="1391461"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Conocimientos Varios</a:t>
            </a:r>
          </a:p>
        </p:txBody>
      </p:sp>
      <p:cxnSp>
        <p:nvCxnSpPr>
          <p:cNvPr id="35" name="Conector recto 34">
            <a:extLst>
              <a:ext uri="{FF2B5EF4-FFF2-40B4-BE49-F238E27FC236}">
                <a16:creationId xmlns:a16="http://schemas.microsoft.com/office/drawing/2014/main" id="{32088389-8CE2-4557-ADB3-3DD5236AF8B4}"/>
              </a:ext>
            </a:extLst>
          </p:cNvPr>
          <p:cNvCxnSpPr/>
          <p:nvPr/>
        </p:nvCxnSpPr>
        <p:spPr>
          <a:xfrm>
            <a:off x="1797890" y="9036631"/>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3A119AD4-89E0-435F-B076-13B496D563DE}"/>
              </a:ext>
            </a:extLst>
          </p:cNvPr>
          <p:cNvCxnSpPr/>
          <p:nvPr/>
        </p:nvCxnSpPr>
        <p:spPr>
          <a:xfrm>
            <a:off x="3805584" y="901145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pic>
        <p:nvPicPr>
          <p:cNvPr id="3" name="Gráfico 2" descr="Lluvia de ideas de grupo">
            <a:extLst>
              <a:ext uri="{FF2B5EF4-FFF2-40B4-BE49-F238E27FC236}">
                <a16:creationId xmlns:a16="http://schemas.microsoft.com/office/drawing/2014/main" id="{9332E7C7-53A7-4595-9733-E003E4ED5A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86700" y="1634335"/>
            <a:ext cx="552314" cy="552314"/>
          </a:xfrm>
          <a:prstGeom prst="rect">
            <a:avLst/>
          </a:prstGeom>
        </p:spPr>
      </p:pic>
      <p:pic>
        <p:nvPicPr>
          <p:cNvPr id="8" name="Imagen 7">
            <a:extLst>
              <a:ext uri="{FF2B5EF4-FFF2-40B4-BE49-F238E27FC236}">
                <a16:creationId xmlns:a16="http://schemas.microsoft.com/office/drawing/2014/main" id="{BA0C1EA0-0D39-4A64-9229-8CB0708D7BB8}"/>
              </a:ext>
            </a:extLst>
          </p:cNvPr>
          <p:cNvPicPr>
            <a:picLocks noChangeAspect="1"/>
          </p:cNvPicPr>
          <p:nvPr/>
        </p:nvPicPr>
        <p:blipFill>
          <a:blip r:embed="rId15"/>
          <a:stretch>
            <a:fillRect/>
          </a:stretch>
        </p:blipFill>
        <p:spPr>
          <a:xfrm>
            <a:off x="149153" y="4430378"/>
            <a:ext cx="2269255" cy="1336012"/>
          </a:xfrm>
          <a:prstGeom prst="rect">
            <a:avLst/>
          </a:prstGeom>
        </p:spPr>
      </p:pic>
    </p:spTree>
    <p:extLst>
      <p:ext uri="{BB962C8B-B14F-4D97-AF65-F5344CB8AC3E}">
        <p14:creationId xmlns:p14="http://schemas.microsoft.com/office/powerpoint/2010/main" val="303736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082965" y="2155475"/>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36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Cumplimiento Express</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775035" y="1692820"/>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Hombre">
              <a:extLst>
                <a:ext uri="{FF2B5EF4-FFF2-40B4-BE49-F238E27FC236}">
                  <a16:creationId xmlns:a16="http://schemas.microsoft.com/office/drawing/2014/main" id="{5F9FBF45-D879-4CDA-907C-0B2E09061EFA}"/>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24388" y="3880703"/>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Se presentarán casos </a:t>
            </a:r>
            <a:r>
              <a:rPr lang="es-MX" b="1" dirty="0" err="1">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express</a:t>
            </a: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 donde los equipos identificarán las fallas normativas que tiene el caso y presentarán la justificación de sus fallas presentadas.</a:t>
            </a:r>
          </a:p>
          <a:p>
            <a:pPr algn="just">
              <a:lnSpc>
                <a:spcPct val="107000"/>
              </a:lnSpc>
              <a:spcAft>
                <a:spcPts val="800"/>
              </a:spcAft>
            </a:pP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Bonus para el equipo que presente la solución.</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32702" y="6674294"/>
            <a:ext cx="4369313" cy="1194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Identificar y relacionar los procesos normativos y ponerlos en práctica en un caso simulado.</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191934" y="9109600"/>
            <a:ext cx="2937722"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del Oficial Experto</a:t>
            </a: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32702" y="8007235"/>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-Cartulina                     -Post </a:t>
            </a:r>
            <a:r>
              <a:rPr lang="es-MX" sz="1600" b="1" dirty="0" err="1">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It</a:t>
            </a:r>
            <a:endPar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endParaRPr>
          </a:p>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 Marcadores </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1987920" y="77067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827123" y="2204698"/>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15</a:t>
            </a: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58628" y="6853672"/>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65379" y="8007235"/>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177167"/>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2">
            <a:extLst>
              <a:ext uri="{FF2B5EF4-FFF2-40B4-BE49-F238E27FC236}">
                <a16:creationId xmlns:a16="http://schemas.microsoft.com/office/drawing/2014/main" id="{1B219874-80B2-46CB-A22D-83439ACC014D}"/>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21385" y="4000439"/>
            <a:ext cx="1827957" cy="1995713"/>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 de texto 26">
            <a:extLst>
              <a:ext uri="{FF2B5EF4-FFF2-40B4-BE49-F238E27FC236}">
                <a16:creationId xmlns:a16="http://schemas.microsoft.com/office/drawing/2014/main" id="{3CE70C8C-1DB8-4C18-924A-13E622753A36}"/>
              </a:ext>
            </a:extLst>
          </p:cNvPr>
          <p:cNvSpPr txBox="1"/>
          <p:nvPr/>
        </p:nvSpPr>
        <p:spPr>
          <a:xfrm>
            <a:off x="213137" y="9146924"/>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 de texto 26">
            <a:extLst>
              <a:ext uri="{FF2B5EF4-FFF2-40B4-BE49-F238E27FC236}">
                <a16:creationId xmlns:a16="http://schemas.microsoft.com/office/drawing/2014/main" id="{0366F733-D7C2-4340-AEF6-464D0A4DD4BA}"/>
              </a:ext>
            </a:extLst>
          </p:cNvPr>
          <p:cNvSpPr txBox="1"/>
          <p:nvPr/>
        </p:nvSpPr>
        <p:spPr>
          <a:xfrm>
            <a:off x="2056784" y="9161964"/>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Normativa</a:t>
            </a:r>
          </a:p>
        </p:txBody>
      </p:sp>
      <p:cxnSp>
        <p:nvCxnSpPr>
          <p:cNvPr id="35" name="Conector recto 34">
            <a:extLst>
              <a:ext uri="{FF2B5EF4-FFF2-40B4-BE49-F238E27FC236}">
                <a16:creationId xmlns:a16="http://schemas.microsoft.com/office/drawing/2014/main" id="{32088389-8CE2-4557-ADB3-3DD5236AF8B4}"/>
              </a:ext>
            </a:extLst>
          </p:cNvPr>
          <p:cNvCxnSpPr/>
          <p:nvPr/>
        </p:nvCxnSpPr>
        <p:spPr>
          <a:xfrm>
            <a:off x="1797890" y="9036631"/>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3A119AD4-89E0-435F-B076-13B496D563DE}"/>
              </a:ext>
            </a:extLst>
          </p:cNvPr>
          <p:cNvCxnSpPr/>
          <p:nvPr/>
        </p:nvCxnSpPr>
        <p:spPr>
          <a:xfrm>
            <a:off x="3381892" y="9036631"/>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6574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565700" y="1787831"/>
            <a:ext cx="3876217"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Construye Tu Banco Ideal</a:t>
            </a:r>
            <a:endParaRPr lang="es-GT" sz="1200" dirty="0">
              <a:solidFill>
                <a:srgbClr val="0D94FF"/>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115940" y="1666389"/>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Caja fuerte">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4007" y="2078155"/>
              <a:ext cx="703131" cy="651722"/>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66788" y="4018914"/>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0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Con materiales de oficina los equipos diseñarán una “sucursal perfecta”, incluyendo los servicios innovadores que ofrecerán, la agencia más creativa y efectiva ganará.</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2015004" y="6550954"/>
            <a:ext cx="4194583"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Incentivar la creatividad y arraigar la marca de CHN en los nuevos colaboradores</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429000" y="910780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 la creatividad</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94123" y="7636846"/>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-Post </a:t>
            </a:r>
            <a:r>
              <a:rPr lang="es-MX" sz="1600" b="1" dirty="0" err="1">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It</a:t>
            </a: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                     -Marcadores</a:t>
            </a:r>
          </a:p>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-Cartulina               -Lapiceros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2015004" y="7450881"/>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339676" y="2220263"/>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44" name="Cuadro de texto 26">
            <a:extLst>
              <a:ext uri="{FF2B5EF4-FFF2-40B4-BE49-F238E27FC236}">
                <a16:creationId xmlns:a16="http://schemas.microsoft.com/office/drawing/2014/main" id="{8DE7AA49-A8EB-48BD-A6F5-EE4B81F804BB}"/>
              </a:ext>
            </a:extLst>
          </p:cNvPr>
          <p:cNvSpPr txBox="1"/>
          <p:nvPr/>
        </p:nvSpPr>
        <p:spPr>
          <a:xfrm>
            <a:off x="15053" y="910780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2</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418015" y="6749695"/>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92463" y="7751396"/>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87738" y="3430783"/>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 descr="Los 5 secretos para hacer una buena exposición">
            <a:extLst>
              <a:ext uri="{FF2B5EF4-FFF2-40B4-BE49-F238E27FC236}">
                <a16:creationId xmlns:a16="http://schemas.microsoft.com/office/drawing/2014/main" id="{30EDDED9-33EE-4D31-87E7-3CB2E22AEF7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6988" r="16646"/>
          <a:stretch/>
        </p:blipFill>
        <p:spPr bwMode="auto">
          <a:xfrm>
            <a:off x="284671" y="4072443"/>
            <a:ext cx="2036272" cy="195450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2" name="Cuadro de texto 26">
            <a:extLst>
              <a:ext uri="{FF2B5EF4-FFF2-40B4-BE49-F238E27FC236}">
                <a16:creationId xmlns:a16="http://schemas.microsoft.com/office/drawing/2014/main" id="{57099A61-88CD-451E-821B-0E29AB7DF98F}"/>
              </a:ext>
            </a:extLst>
          </p:cNvPr>
          <p:cNvSpPr txBox="1"/>
          <p:nvPr/>
        </p:nvSpPr>
        <p:spPr>
          <a:xfrm>
            <a:off x="2200147" y="9100490"/>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Conceptos </a:t>
            </a:r>
          </a:p>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Básicos</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Conector recto 33">
            <a:extLst>
              <a:ext uri="{FF2B5EF4-FFF2-40B4-BE49-F238E27FC236}">
                <a16:creationId xmlns:a16="http://schemas.microsoft.com/office/drawing/2014/main" id="{428C7F9B-E020-4EE0-B6C2-2E6E11D8B483}"/>
              </a:ext>
            </a:extLst>
          </p:cNvPr>
          <p:cNvCxnSpPr/>
          <p:nvPr/>
        </p:nvCxnSpPr>
        <p:spPr>
          <a:xfrm>
            <a:off x="1816711"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5" name="Conector recto 34">
            <a:extLst>
              <a:ext uri="{FF2B5EF4-FFF2-40B4-BE49-F238E27FC236}">
                <a16:creationId xmlns:a16="http://schemas.microsoft.com/office/drawing/2014/main" id="{CFA88158-A8E1-4900-9C27-E7597E0E3A2F}"/>
              </a:ext>
            </a:extLst>
          </p:cNvPr>
          <p:cNvCxnSpPr/>
          <p:nvPr/>
        </p:nvCxnSpPr>
        <p:spPr>
          <a:xfrm>
            <a:off x="3649474"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1817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595518" y="1925473"/>
            <a:ext cx="3876217"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El Puente De La Confianza</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4999100" y="1786457"/>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Apretón de manos">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32031" y="4115878"/>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0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Uno de los integrantes de cada equipo es guiado por su equipo sobre un puente simulado hasta un punto de la sala, el que llegue primero ganará.</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2015004" y="6536137"/>
            <a:ext cx="4734440" cy="4489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Promover el trabajo en equipo y remarcar la confianza que se debe de tener en un equipo de trabajo para alcanzar los objetivos.</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429000" y="9109600"/>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 la Confianza</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74510" y="7801216"/>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-Bandana para cubrir los ojos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2015004" y="7450881"/>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346428" y="2075828"/>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3</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418015" y="6749695"/>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92463" y="7751396"/>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541491"/>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2" descr="5 juegos en la naturaleza para niños - Eres Mamá">
            <a:extLst>
              <a:ext uri="{FF2B5EF4-FFF2-40B4-BE49-F238E27FC236}">
                <a16:creationId xmlns:a16="http://schemas.microsoft.com/office/drawing/2014/main" id="{33E8FA6F-9342-4F4B-9774-0129F96AFA7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3591" r="19158"/>
          <a:stretch/>
        </p:blipFill>
        <p:spPr bwMode="auto">
          <a:xfrm>
            <a:off x="576953" y="4025800"/>
            <a:ext cx="1681540" cy="1954505"/>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 de texto 26">
            <a:extLst>
              <a:ext uri="{FF2B5EF4-FFF2-40B4-BE49-F238E27FC236}">
                <a16:creationId xmlns:a16="http://schemas.microsoft.com/office/drawing/2014/main" id="{BA8F00A8-401F-49CF-892A-BE48174097A0}"/>
              </a:ext>
            </a:extLst>
          </p:cNvPr>
          <p:cNvSpPr txBox="1"/>
          <p:nvPr/>
        </p:nvSpPr>
        <p:spPr>
          <a:xfrm>
            <a:off x="116920" y="914588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 de texto 26">
            <a:extLst>
              <a:ext uri="{FF2B5EF4-FFF2-40B4-BE49-F238E27FC236}">
                <a16:creationId xmlns:a16="http://schemas.microsoft.com/office/drawing/2014/main" id="{5D9D6973-FA9B-456D-AA7C-17898E430E26}"/>
              </a:ext>
            </a:extLst>
          </p:cNvPr>
          <p:cNvSpPr txBox="1"/>
          <p:nvPr/>
        </p:nvSpPr>
        <p:spPr>
          <a:xfrm>
            <a:off x="2301853" y="9201255"/>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Valores</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5" name="Conector recto 34">
            <a:extLst>
              <a:ext uri="{FF2B5EF4-FFF2-40B4-BE49-F238E27FC236}">
                <a16:creationId xmlns:a16="http://schemas.microsoft.com/office/drawing/2014/main" id="{F713957B-2EE6-4A2D-94E2-3548462FB8CA}"/>
              </a:ext>
            </a:extLst>
          </p:cNvPr>
          <p:cNvCxnSpPr/>
          <p:nvPr/>
        </p:nvCxnSpPr>
        <p:spPr>
          <a:xfrm>
            <a:off x="1918578" y="903559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D43012F7-515B-4729-974D-17194B0C2518}"/>
              </a:ext>
            </a:extLst>
          </p:cNvPr>
          <p:cNvCxnSpPr/>
          <p:nvPr/>
        </p:nvCxnSpPr>
        <p:spPr>
          <a:xfrm>
            <a:off x="3751341" y="903559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9679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595518" y="1925473"/>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Memoria De Términos Bancarios</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075300" y="1801594"/>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Cabeza con engranajes">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32031" y="4115878"/>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0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En equipos deben de emparejar los productos con sus respectivos conceptos, no deben de tener más de 2 tarjetas a la vista, el equipo que empareje primero ganará.</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2014554" y="6703035"/>
            <a:ext cx="4166612" cy="6273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Fortalecer los conceptos básicos de productos bancarios que CHN ofrece</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429000" y="9109600"/>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 la Memoria</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74510" y="7801216"/>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-Juego de Memorias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2015004" y="7450881"/>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346428" y="2075828"/>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4</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418015" y="6749695"/>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92463" y="7751396"/>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541491"/>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 descr="Memoria (juego) - Wikipedia, la enciclopedia libre">
            <a:extLst>
              <a:ext uri="{FF2B5EF4-FFF2-40B4-BE49-F238E27FC236}">
                <a16:creationId xmlns:a16="http://schemas.microsoft.com/office/drawing/2014/main" id="{E8619C16-F81E-44F4-9E38-6E35F444D54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0803" r="22611"/>
          <a:stretch/>
        </p:blipFill>
        <p:spPr bwMode="auto">
          <a:xfrm>
            <a:off x="414281" y="4045065"/>
            <a:ext cx="1888694" cy="2221130"/>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 de texto 26">
            <a:extLst>
              <a:ext uri="{FF2B5EF4-FFF2-40B4-BE49-F238E27FC236}">
                <a16:creationId xmlns:a16="http://schemas.microsoft.com/office/drawing/2014/main" id="{B8B46143-2714-4495-8CEC-7E9A70C368A9}"/>
              </a:ext>
            </a:extLst>
          </p:cNvPr>
          <p:cNvSpPr txBox="1"/>
          <p:nvPr/>
        </p:nvSpPr>
        <p:spPr>
          <a:xfrm>
            <a:off x="15053" y="910780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Cuadro de texto 26">
            <a:extLst>
              <a:ext uri="{FF2B5EF4-FFF2-40B4-BE49-F238E27FC236}">
                <a16:creationId xmlns:a16="http://schemas.microsoft.com/office/drawing/2014/main" id="{320633BA-A1E6-4DE3-AB67-7727DF099855}"/>
              </a:ext>
            </a:extLst>
          </p:cNvPr>
          <p:cNvSpPr txBox="1"/>
          <p:nvPr/>
        </p:nvSpPr>
        <p:spPr>
          <a:xfrm>
            <a:off x="2306836" y="9110115"/>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Conceptos </a:t>
            </a:r>
          </a:p>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Básicos</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Conector recto 39">
            <a:extLst>
              <a:ext uri="{FF2B5EF4-FFF2-40B4-BE49-F238E27FC236}">
                <a16:creationId xmlns:a16="http://schemas.microsoft.com/office/drawing/2014/main" id="{10680677-F12F-4B10-B8D5-1954A6550714}"/>
              </a:ext>
            </a:extLst>
          </p:cNvPr>
          <p:cNvCxnSpPr/>
          <p:nvPr/>
        </p:nvCxnSpPr>
        <p:spPr>
          <a:xfrm>
            <a:off x="1816711"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42" name="Conector recto 41">
            <a:extLst>
              <a:ext uri="{FF2B5EF4-FFF2-40B4-BE49-F238E27FC236}">
                <a16:creationId xmlns:a16="http://schemas.microsoft.com/office/drawing/2014/main" id="{3EFF3736-C942-4A03-8192-9B04CCD70869}"/>
              </a:ext>
            </a:extLst>
          </p:cNvPr>
          <p:cNvCxnSpPr/>
          <p:nvPr/>
        </p:nvCxnSpPr>
        <p:spPr>
          <a:xfrm>
            <a:off x="3832354"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255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595518" y="1925473"/>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Clasificación</a:t>
            </a:r>
          </a:p>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De Perfiles</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075300" y="1801594"/>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Filtro">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32031" y="4115878"/>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0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En equipos recibirán perfiles ficticios de clientes y deben elegir el producto que se adecue a sus necesidades, el equipo que tenga la respuesta más elaborada y justificada ganará.</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57504" y="6778311"/>
            <a:ext cx="4369313" cy="6273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Analizar y comprender las necesidades de un cliente y razonar el tipo de crédito que se adecua a ellos</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429000" y="9109600"/>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del análisis</a:t>
            </a: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47426" y="8057055"/>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-Juego de expedientes de clientes ficticios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1987920" y="77067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346428" y="2075828"/>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5</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67449" y="6911350"/>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65379" y="8007235"/>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541491"/>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2">
            <a:extLst>
              <a:ext uri="{FF2B5EF4-FFF2-40B4-BE49-F238E27FC236}">
                <a16:creationId xmlns:a16="http://schemas.microsoft.com/office/drawing/2014/main" id="{3A26A43C-CDD3-453C-B3E2-AA84097557B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9722" r="17180"/>
          <a:stretch/>
        </p:blipFill>
        <p:spPr bwMode="auto">
          <a:xfrm>
            <a:off x="201094" y="4345938"/>
            <a:ext cx="2137814" cy="199571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0" name="Cuadro de texto 26">
            <a:extLst>
              <a:ext uri="{FF2B5EF4-FFF2-40B4-BE49-F238E27FC236}">
                <a16:creationId xmlns:a16="http://schemas.microsoft.com/office/drawing/2014/main" id="{0657163D-BA3E-48DD-916D-741089B5F3C7}"/>
              </a:ext>
            </a:extLst>
          </p:cNvPr>
          <p:cNvSpPr txBox="1"/>
          <p:nvPr/>
        </p:nvSpPr>
        <p:spPr>
          <a:xfrm>
            <a:off x="224600" y="9093810"/>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 de texto 26">
            <a:extLst>
              <a:ext uri="{FF2B5EF4-FFF2-40B4-BE49-F238E27FC236}">
                <a16:creationId xmlns:a16="http://schemas.microsoft.com/office/drawing/2014/main" id="{4374EDF7-96E9-446A-BAED-6399550957AD}"/>
              </a:ext>
            </a:extLst>
          </p:cNvPr>
          <p:cNvSpPr txBox="1"/>
          <p:nvPr/>
        </p:nvSpPr>
        <p:spPr>
          <a:xfrm>
            <a:off x="2409694" y="9086493"/>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Tarjetas </a:t>
            </a:r>
          </a:p>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De Crédito</a:t>
            </a:r>
          </a:p>
        </p:txBody>
      </p:sp>
      <p:cxnSp>
        <p:nvCxnSpPr>
          <p:cNvPr id="35" name="Conector recto 34">
            <a:extLst>
              <a:ext uri="{FF2B5EF4-FFF2-40B4-BE49-F238E27FC236}">
                <a16:creationId xmlns:a16="http://schemas.microsoft.com/office/drawing/2014/main" id="{9EA03529-9001-444F-B366-07933E1B3687}"/>
              </a:ext>
            </a:extLst>
          </p:cNvPr>
          <p:cNvCxnSpPr/>
          <p:nvPr/>
        </p:nvCxnSpPr>
        <p:spPr>
          <a:xfrm>
            <a:off x="2026258" y="8983517"/>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CBD02956-08FB-403E-82CD-E51194F271B9}"/>
              </a:ext>
            </a:extLst>
          </p:cNvPr>
          <p:cNvCxnSpPr/>
          <p:nvPr/>
        </p:nvCxnSpPr>
        <p:spPr>
          <a:xfrm>
            <a:off x="3859021" y="8983517"/>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0945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1602270" y="1825264"/>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Construye tu </a:t>
            </a:r>
          </a:p>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propio producto</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5075300" y="1801594"/>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Martillo">
              <a:extLst>
                <a:ext uri="{FF2B5EF4-FFF2-40B4-BE49-F238E27FC236}">
                  <a16:creationId xmlns:a16="http://schemas.microsoft.com/office/drawing/2014/main" id="{5F9FBF45-D879-4CDA-907C-0B2E09061EFA}"/>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04961" y="4293627"/>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0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Los equipos diseñarán su propio producto bancario para el grupo objetivo que ellos quieran y definir, tasas, plazos y beneficios</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15832" y="6634784"/>
            <a:ext cx="4369313" cy="6273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4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Despertar la curiosidad por las necesidades de las personas al adquirir un producto y fortalecer el conocimiento sobre los aspectos básicos de un producto bancario</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191934" y="9109600"/>
            <a:ext cx="2937722"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del Emprendedor Bancario</a:t>
            </a: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39432" y="7879210"/>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-Cartulina               -Hojas en blanco</a:t>
            </a:r>
          </a:p>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-Marcadores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1987920" y="77067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346428" y="1969032"/>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6</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67449" y="6911350"/>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65379" y="8007235"/>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541491"/>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 descr="Cómo hacer una exposición Oral Exitosa?">
            <a:extLst>
              <a:ext uri="{FF2B5EF4-FFF2-40B4-BE49-F238E27FC236}">
                <a16:creationId xmlns:a16="http://schemas.microsoft.com/office/drawing/2014/main" id="{E324B6C0-9556-4679-B211-57EAA7935B4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35922"/>
          <a:stretch/>
        </p:blipFill>
        <p:spPr bwMode="auto">
          <a:xfrm>
            <a:off x="509988" y="4221743"/>
            <a:ext cx="1752680" cy="1820168"/>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 de texto 26">
            <a:extLst>
              <a:ext uri="{FF2B5EF4-FFF2-40B4-BE49-F238E27FC236}">
                <a16:creationId xmlns:a16="http://schemas.microsoft.com/office/drawing/2014/main" id="{25EDD167-486A-4899-B016-9E96D713DC09}"/>
              </a:ext>
            </a:extLst>
          </p:cNvPr>
          <p:cNvSpPr txBox="1"/>
          <p:nvPr/>
        </p:nvSpPr>
        <p:spPr>
          <a:xfrm>
            <a:off x="15053" y="910780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 de texto 26">
            <a:extLst>
              <a:ext uri="{FF2B5EF4-FFF2-40B4-BE49-F238E27FC236}">
                <a16:creationId xmlns:a16="http://schemas.microsoft.com/office/drawing/2014/main" id="{F12B1EDA-4793-40CB-ACBA-30B66FE08027}"/>
              </a:ext>
            </a:extLst>
          </p:cNvPr>
          <p:cNvSpPr txBox="1"/>
          <p:nvPr/>
        </p:nvSpPr>
        <p:spPr>
          <a:xfrm>
            <a:off x="1858700" y="9166580"/>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Seguros</a:t>
            </a:r>
          </a:p>
        </p:txBody>
      </p:sp>
      <p:cxnSp>
        <p:nvCxnSpPr>
          <p:cNvPr id="35" name="Conector recto 34">
            <a:extLst>
              <a:ext uri="{FF2B5EF4-FFF2-40B4-BE49-F238E27FC236}">
                <a16:creationId xmlns:a16="http://schemas.microsoft.com/office/drawing/2014/main" id="{A3ADFB52-F07A-4FE9-84D1-8B8241167742}"/>
              </a:ext>
            </a:extLst>
          </p:cNvPr>
          <p:cNvCxnSpPr/>
          <p:nvPr/>
        </p:nvCxnSpPr>
        <p:spPr>
          <a:xfrm>
            <a:off x="1599806"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A1F69CC4-1747-4C06-83CE-FB9DC4758946}"/>
              </a:ext>
            </a:extLst>
          </p:cNvPr>
          <p:cNvCxnSpPr/>
          <p:nvPr/>
        </p:nvCxnSpPr>
        <p:spPr>
          <a:xfrm>
            <a:off x="3183808"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6910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2026517" y="2089037"/>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Role Play</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4527184" y="1696203"/>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Drama">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32031" y="3955208"/>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Un colaborador será el cliente con un perfil ficticio para que los equipos elijan un producto acorde al perfil, un representante de cada equipo tendrá que convencer al colaborador para adquirir la tarjeta con su equipo.</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08071" y="6586862"/>
            <a:ext cx="4369313" cy="1037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Razonar los beneficios y requisitos que tienen las tarjetas y practicar en un escenario simulado la venta de un producto.</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191934" y="9109600"/>
            <a:ext cx="2937722"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del Experto en Ventas</a:t>
            </a: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39432" y="7879210"/>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-Hojas en blanco                  -Lapiceros</a:t>
            </a:r>
          </a:p>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-Marcadores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1987920" y="77067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770675" y="2232805"/>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7</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67449" y="6911350"/>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65379" y="8007235"/>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177167"/>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2" descr="Role play, un juego para la selección de personal - Grupo IOE">
            <a:extLst>
              <a:ext uri="{FF2B5EF4-FFF2-40B4-BE49-F238E27FC236}">
                <a16:creationId xmlns:a16="http://schemas.microsoft.com/office/drawing/2014/main" id="{35DC127C-47B9-4C5E-91C3-5034A0CC347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2801" r="13175"/>
          <a:stretch/>
        </p:blipFill>
        <p:spPr bwMode="auto">
          <a:xfrm>
            <a:off x="386725" y="4125446"/>
            <a:ext cx="1943806" cy="1747423"/>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 de texto 26">
            <a:extLst>
              <a:ext uri="{FF2B5EF4-FFF2-40B4-BE49-F238E27FC236}">
                <a16:creationId xmlns:a16="http://schemas.microsoft.com/office/drawing/2014/main" id="{58130EF9-03C0-4952-BDF3-722B79F08DD9}"/>
              </a:ext>
            </a:extLst>
          </p:cNvPr>
          <p:cNvSpPr txBox="1"/>
          <p:nvPr/>
        </p:nvSpPr>
        <p:spPr>
          <a:xfrm>
            <a:off x="15053" y="910780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Cuadro de texto 26">
            <a:extLst>
              <a:ext uri="{FF2B5EF4-FFF2-40B4-BE49-F238E27FC236}">
                <a16:creationId xmlns:a16="http://schemas.microsoft.com/office/drawing/2014/main" id="{B8136770-EEEA-4554-BCE1-4B17A7D91B36}"/>
              </a:ext>
            </a:extLst>
          </p:cNvPr>
          <p:cNvSpPr txBox="1"/>
          <p:nvPr/>
        </p:nvSpPr>
        <p:spPr>
          <a:xfrm>
            <a:off x="1977622" y="9166580"/>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Préstamos</a:t>
            </a:r>
          </a:p>
        </p:txBody>
      </p:sp>
      <p:cxnSp>
        <p:nvCxnSpPr>
          <p:cNvPr id="39" name="Conector recto 38">
            <a:extLst>
              <a:ext uri="{FF2B5EF4-FFF2-40B4-BE49-F238E27FC236}">
                <a16:creationId xmlns:a16="http://schemas.microsoft.com/office/drawing/2014/main" id="{61708582-45BE-4021-AD06-72D7C6EE27C2}"/>
              </a:ext>
            </a:extLst>
          </p:cNvPr>
          <p:cNvCxnSpPr/>
          <p:nvPr/>
        </p:nvCxnSpPr>
        <p:spPr>
          <a:xfrm>
            <a:off x="1718728"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40" name="Conector recto 39">
            <a:extLst>
              <a:ext uri="{FF2B5EF4-FFF2-40B4-BE49-F238E27FC236}">
                <a16:creationId xmlns:a16="http://schemas.microsoft.com/office/drawing/2014/main" id="{2AAB5798-8BFD-4F2D-AB53-99C0DE25E50C}"/>
              </a:ext>
            </a:extLst>
          </p:cNvPr>
          <p:cNvCxnSpPr/>
          <p:nvPr/>
        </p:nvCxnSpPr>
        <p:spPr>
          <a:xfrm>
            <a:off x="3302730"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4220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2026517" y="2089037"/>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Simón Dice</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4962857" y="1645345"/>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Maestro">
              <a:extLst>
                <a:ext uri="{FF2B5EF4-FFF2-40B4-BE49-F238E27FC236}">
                  <a16:creationId xmlns:a16="http://schemas.microsoft.com/office/drawing/2014/main" id="{5F9FBF45-D879-4CDA-907C-0B2E09061EFA}"/>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32031" y="3955208"/>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En equipos tendrán una serie de papeles “ficticios o representados” y deberán entregar el expediente de un cliente en base al producto que sea anunciado, el equipo que lo haga primero ganará.</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08071" y="6688222"/>
            <a:ext cx="4369313" cy="10377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Reforzar el conocimiento de los requisitos que se necesitan para cualquier producto de CHN</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191934" y="9109600"/>
            <a:ext cx="2937722"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del Captador Eficiente</a:t>
            </a: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39432" y="7879210"/>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-Papelería de un cliente simulado o representado</a:t>
            </a:r>
          </a:p>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-Folders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1987920" y="77067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770675" y="2232805"/>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8</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67449" y="6911350"/>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65379" y="8007235"/>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177167"/>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Picture 2" descr="mujer de negocios corriendo con escena de carpeta 13815071 Vector ...">
            <a:extLst>
              <a:ext uri="{FF2B5EF4-FFF2-40B4-BE49-F238E27FC236}">
                <a16:creationId xmlns:a16="http://schemas.microsoft.com/office/drawing/2014/main" id="{61F56238-14AD-4C48-A1B6-1E25B2C8DEC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3043" r="21314"/>
          <a:stretch/>
        </p:blipFill>
        <p:spPr bwMode="auto">
          <a:xfrm>
            <a:off x="606813" y="3955208"/>
            <a:ext cx="1666938" cy="2033564"/>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 de texto 26">
            <a:extLst>
              <a:ext uri="{FF2B5EF4-FFF2-40B4-BE49-F238E27FC236}">
                <a16:creationId xmlns:a16="http://schemas.microsoft.com/office/drawing/2014/main" id="{17E9A30E-E1AA-4634-8894-7DC85D61F671}"/>
              </a:ext>
            </a:extLst>
          </p:cNvPr>
          <p:cNvSpPr txBox="1"/>
          <p:nvPr/>
        </p:nvSpPr>
        <p:spPr>
          <a:xfrm>
            <a:off x="15053" y="9107807"/>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 de texto 26">
            <a:extLst>
              <a:ext uri="{FF2B5EF4-FFF2-40B4-BE49-F238E27FC236}">
                <a16:creationId xmlns:a16="http://schemas.microsoft.com/office/drawing/2014/main" id="{8AABA8CA-907D-4CC5-8116-90140557FCAD}"/>
              </a:ext>
            </a:extLst>
          </p:cNvPr>
          <p:cNvSpPr txBox="1"/>
          <p:nvPr/>
        </p:nvSpPr>
        <p:spPr>
          <a:xfrm>
            <a:off x="1858700" y="9166580"/>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50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Préstamos</a:t>
            </a:r>
          </a:p>
        </p:txBody>
      </p:sp>
      <p:cxnSp>
        <p:nvCxnSpPr>
          <p:cNvPr id="35" name="Conector recto 34">
            <a:extLst>
              <a:ext uri="{FF2B5EF4-FFF2-40B4-BE49-F238E27FC236}">
                <a16:creationId xmlns:a16="http://schemas.microsoft.com/office/drawing/2014/main" id="{C41E93AA-41DC-4FF3-9F74-EC5F44CEBC98}"/>
              </a:ext>
            </a:extLst>
          </p:cNvPr>
          <p:cNvCxnSpPr/>
          <p:nvPr/>
        </p:nvCxnSpPr>
        <p:spPr>
          <a:xfrm>
            <a:off x="1599806"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7154C8B4-407C-4FBD-A13A-5B18DEEAEAA4}"/>
              </a:ext>
            </a:extLst>
          </p:cNvPr>
          <p:cNvCxnSpPr/>
          <p:nvPr/>
        </p:nvCxnSpPr>
        <p:spPr>
          <a:xfrm>
            <a:off x="3183808" y="8997514"/>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5700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2E073C3-BB25-4396-9B0C-921FB1C22854}"/>
              </a:ext>
            </a:extLst>
          </p:cNvPr>
          <p:cNvSpPr/>
          <p:nvPr/>
        </p:nvSpPr>
        <p:spPr>
          <a:xfrm>
            <a:off x="-109182" y="-46789"/>
            <a:ext cx="6967182" cy="976705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0F5F9"/>
          </a:solidFill>
        </p:spPr>
        <p:txBody>
          <a:bodyPr wrap="square" lIns="0" tIns="0" rIns="0" bIns="0" rtlCol="0"/>
          <a:lstStyle/>
          <a:p>
            <a:endParaRPr sz="1435" dirty="0"/>
          </a:p>
        </p:txBody>
      </p:sp>
      <p:pic>
        <p:nvPicPr>
          <p:cNvPr id="18" name="Imagen 17">
            <a:extLst>
              <a:ext uri="{FF2B5EF4-FFF2-40B4-BE49-F238E27FC236}">
                <a16:creationId xmlns:a16="http://schemas.microsoft.com/office/drawing/2014/main" id="{D6E34107-0944-4D48-9D40-8163576D8FDF}"/>
              </a:ext>
            </a:extLst>
          </p:cNvPr>
          <p:cNvPicPr>
            <a:picLocks noChangeAspect="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6259" y="8785759"/>
            <a:ext cx="7477388" cy="1424442"/>
          </a:xfrm>
          <a:prstGeom prst="rect">
            <a:avLst/>
          </a:prstGeom>
          <a:noFill/>
          <a:ln>
            <a:noFill/>
          </a:ln>
        </p:spPr>
      </p:pic>
      <p:sp>
        <p:nvSpPr>
          <p:cNvPr id="12" name="Cuadro de texto 17">
            <a:extLst>
              <a:ext uri="{FF2B5EF4-FFF2-40B4-BE49-F238E27FC236}">
                <a16:creationId xmlns:a16="http://schemas.microsoft.com/office/drawing/2014/main" id="{5E3C8B19-019A-4A2C-811D-14A192594AEB}"/>
              </a:ext>
            </a:extLst>
          </p:cNvPr>
          <p:cNvSpPr txBox="1"/>
          <p:nvPr/>
        </p:nvSpPr>
        <p:spPr>
          <a:xfrm>
            <a:off x="2026517" y="2089037"/>
            <a:ext cx="5194419" cy="1995713"/>
          </a:xfrm>
          <a:prstGeom prst="rect">
            <a:avLst/>
          </a:prstGeom>
          <a:noFill/>
          <a:ln w="6350">
            <a:noFill/>
          </a:ln>
          <a:effectLst>
            <a:glow rad="101600">
              <a:schemeClr val="bg1">
                <a:alpha val="46000"/>
              </a:schemeClr>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40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Simulación</a:t>
            </a:r>
          </a:p>
        </p:txBody>
      </p:sp>
      <p:grpSp>
        <p:nvGrpSpPr>
          <p:cNvPr id="25" name="Grupo 24">
            <a:extLst>
              <a:ext uri="{FF2B5EF4-FFF2-40B4-BE49-F238E27FC236}">
                <a16:creationId xmlns:a16="http://schemas.microsoft.com/office/drawing/2014/main" id="{1256F980-D1E4-447C-B87D-AC4FD8306223}"/>
              </a:ext>
            </a:extLst>
          </p:cNvPr>
          <p:cNvGrpSpPr/>
          <p:nvPr/>
        </p:nvGrpSpPr>
        <p:grpSpPr>
          <a:xfrm>
            <a:off x="4962857" y="1645345"/>
            <a:ext cx="651954" cy="602992"/>
            <a:chOff x="5069298" y="2000507"/>
            <a:chExt cx="872548" cy="807019"/>
          </a:xfrm>
        </p:grpSpPr>
        <p:sp>
          <p:nvSpPr>
            <p:cNvPr id="10" name="Rectángulo: esquinas redondeadas 9">
              <a:extLst>
                <a:ext uri="{FF2B5EF4-FFF2-40B4-BE49-F238E27FC236}">
                  <a16:creationId xmlns:a16="http://schemas.microsoft.com/office/drawing/2014/main" id="{E51A8262-B9FA-4E70-A1E5-3DCA39696644}"/>
                </a:ext>
              </a:extLst>
            </p:cNvPr>
            <p:cNvSpPr/>
            <p:nvPr/>
          </p:nvSpPr>
          <p:spPr>
            <a:xfrm>
              <a:off x="5069298" y="2000507"/>
              <a:ext cx="872548" cy="807019"/>
            </a:xfrm>
            <a:prstGeom prst="roundRect">
              <a:avLst>
                <a:gd name="adj" fmla="val 24237"/>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3" name="Gráfico 28" descr="Teatro">
              <a:extLst>
                <a:ext uri="{FF2B5EF4-FFF2-40B4-BE49-F238E27FC236}">
                  <a16:creationId xmlns:a16="http://schemas.microsoft.com/office/drawing/2014/main" id="{5F9FBF45-D879-4CDA-907C-0B2E09061EFA}"/>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494" y="2025938"/>
              <a:ext cx="756156" cy="756156"/>
            </a:xfrm>
            <a:prstGeom prst="rect">
              <a:avLst/>
            </a:prstGeom>
          </p:spPr>
        </p:pic>
      </p:grpSp>
      <p:sp>
        <p:nvSpPr>
          <p:cNvPr id="15" name="Cuadro de texto 19">
            <a:extLst>
              <a:ext uri="{FF2B5EF4-FFF2-40B4-BE49-F238E27FC236}">
                <a16:creationId xmlns:a16="http://schemas.microsoft.com/office/drawing/2014/main" id="{38246460-6F16-46B8-896C-9E9214BBC794}"/>
              </a:ext>
            </a:extLst>
          </p:cNvPr>
          <p:cNvSpPr txBox="1"/>
          <p:nvPr/>
        </p:nvSpPr>
        <p:spPr>
          <a:xfrm>
            <a:off x="2432031" y="3955208"/>
            <a:ext cx="4166612" cy="2403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Se presentarán situaciones cotidianas que sugieren algún riesgo de estafa al consumidor y en equipos deberán de explicar si creen que es un caso de estafa o no y por qué</a:t>
            </a:r>
          </a:p>
        </p:txBody>
      </p:sp>
      <p:sp>
        <p:nvSpPr>
          <p:cNvPr id="16" name="Cuadro de texto 22">
            <a:extLst>
              <a:ext uri="{FF2B5EF4-FFF2-40B4-BE49-F238E27FC236}">
                <a16:creationId xmlns:a16="http://schemas.microsoft.com/office/drawing/2014/main" id="{E9E22BAA-4BE7-4499-A757-2B42BF0C1B02}"/>
              </a:ext>
            </a:extLst>
          </p:cNvPr>
          <p:cNvSpPr txBox="1"/>
          <p:nvPr/>
        </p:nvSpPr>
        <p:spPr>
          <a:xfrm>
            <a:off x="1908071" y="6531172"/>
            <a:ext cx="4369313" cy="1194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Reforzar el conocimiento de estafas al consumidor y sus posibles soluciones para que lo puedan aplicar en su futuro puesto de trabajo.</a:t>
            </a:r>
          </a:p>
        </p:txBody>
      </p:sp>
      <p:sp>
        <p:nvSpPr>
          <p:cNvPr id="17" name="Cuadro de texto 26">
            <a:extLst>
              <a:ext uri="{FF2B5EF4-FFF2-40B4-BE49-F238E27FC236}">
                <a16:creationId xmlns:a16="http://schemas.microsoft.com/office/drawing/2014/main" id="{D3BE173A-6D04-487C-B27C-B103A119D04A}"/>
              </a:ext>
            </a:extLst>
          </p:cNvPr>
          <p:cNvSpPr txBox="1"/>
          <p:nvPr/>
        </p:nvSpPr>
        <p:spPr>
          <a:xfrm>
            <a:off x="3191934" y="9109600"/>
            <a:ext cx="2937722"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Bandera de la Prevención</a:t>
            </a:r>
          </a:p>
        </p:txBody>
      </p:sp>
      <p:pic>
        <p:nvPicPr>
          <p:cNvPr id="22" name="Gráfico 21" descr="Bandera con forma de carpa">
            <a:extLst>
              <a:ext uri="{FF2B5EF4-FFF2-40B4-BE49-F238E27FC236}">
                <a16:creationId xmlns:a16="http://schemas.microsoft.com/office/drawing/2014/main" id="{E5E23BF2-D340-44BE-8EB8-DA252FE8EA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67125" y="8960845"/>
            <a:ext cx="566275" cy="566275"/>
          </a:xfrm>
          <a:prstGeom prst="rect">
            <a:avLst/>
          </a:prstGeom>
        </p:spPr>
      </p:pic>
      <p:sp>
        <p:nvSpPr>
          <p:cNvPr id="28" name="Cuadro de texto 22">
            <a:extLst>
              <a:ext uri="{FF2B5EF4-FFF2-40B4-BE49-F238E27FC236}">
                <a16:creationId xmlns:a16="http://schemas.microsoft.com/office/drawing/2014/main" id="{41C1EB78-9E25-403F-A25F-E066D82B3817}"/>
              </a:ext>
            </a:extLst>
          </p:cNvPr>
          <p:cNvSpPr txBox="1"/>
          <p:nvPr/>
        </p:nvSpPr>
        <p:spPr>
          <a:xfrm>
            <a:off x="1932702" y="8007235"/>
            <a:ext cx="4815427" cy="5137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es-MX" sz="1600" b="1" dirty="0">
                <a:solidFill>
                  <a:srgbClr val="002568"/>
                </a:solidFill>
                <a:latin typeface="Century Gothic" panose="020B0502020202020204" pitchFamily="34" charset="0"/>
                <a:ea typeface="Yu Gothic Light" panose="020B0300000000000000" pitchFamily="34" charset="-128"/>
                <a:cs typeface="Times New Roman" panose="02020603050405020304" pitchFamily="18" charset="0"/>
              </a:rPr>
              <a:t>-Presentación de casos</a:t>
            </a:r>
          </a:p>
        </p:txBody>
      </p:sp>
      <p:cxnSp>
        <p:nvCxnSpPr>
          <p:cNvPr id="33" name="Conector recto 32">
            <a:extLst>
              <a:ext uri="{FF2B5EF4-FFF2-40B4-BE49-F238E27FC236}">
                <a16:creationId xmlns:a16="http://schemas.microsoft.com/office/drawing/2014/main" id="{653ED1F4-91E9-4410-92FF-26C88E2DC115}"/>
              </a:ext>
            </a:extLst>
          </p:cNvPr>
          <p:cNvCxnSpPr/>
          <p:nvPr/>
        </p:nvCxnSpPr>
        <p:spPr>
          <a:xfrm>
            <a:off x="1987920" y="7706720"/>
            <a:ext cx="4026569" cy="0"/>
          </a:xfrm>
          <a:prstGeom prst="line">
            <a:avLst/>
          </a:prstGeom>
          <a:ln>
            <a:solidFill>
              <a:srgbClr val="002568"/>
            </a:solidFill>
            <a:prstDash val="sysDash"/>
          </a:ln>
        </p:spPr>
        <p:style>
          <a:lnRef idx="3">
            <a:schemeClr val="dk1"/>
          </a:lnRef>
          <a:fillRef idx="0">
            <a:schemeClr val="dk1"/>
          </a:fillRef>
          <a:effectRef idx="2">
            <a:schemeClr val="dk1"/>
          </a:effectRef>
          <a:fontRef idx="minor">
            <a:schemeClr val="tx1"/>
          </a:fontRef>
        </p:style>
      </p:cxnSp>
      <p:pic>
        <p:nvPicPr>
          <p:cNvPr id="38" name="Gráfico 37" descr="Braille">
            <a:extLst>
              <a:ext uri="{FF2B5EF4-FFF2-40B4-BE49-F238E27FC236}">
                <a16:creationId xmlns:a16="http://schemas.microsoft.com/office/drawing/2014/main" id="{250FFB6E-DFCF-4AE3-8110-9F7ADF295F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456259" y="8083115"/>
            <a:ext cx="914400" cy="914400"/>
          </a:xfrm>
          <a:prstGeom prst="rect">
            <a:avLst/>
          </a:prstGeom>
        </p:spPr>
      </p:pic>
      <p:sp>
        <p:nvSpPr>
          <p:cNvPr id="41" name="Triángulo isósceles 40">
            <a:extLst>
              <a:ext uri="{FF2B5EF4-FFF2-40B4-BE49-F238E27FC236}">
                <a16:creationId xmlns:a16="http://schemas.microsoft.com/office/drawing/2014/main" id="{DE1C17B5-9963-4ED8-BCD3-D18E36558E0C}"/>
              </a:ext>
            </a:extLst>
          </p:cNvPr>
          <p:cNvSpPr/>
          <p:nvPr/>
        </p:nvSpPr>
        <p:spPr>
          <a:xfrm rot="5400000">
            <a:off x="1770675" y="2232805"/>
            <a:ext cx="274793" cy="2368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ED2224"/>
              </a:solidFill>
            </a:endParaRPr>
          </a:p>
        </p:txBody>
      </p:sp>
      <p:sp>
        <p:nvSpPr>
          <p:cNvPr id="9" name="Onda 8">
            <a:extLst>
              <a:ext uri="{FF2B5EF4-FFF2-40B4-BE49-F238E27FC236}">
                <a16:creationId xmlns:a16="http://schemas.microsoft.com/office/drawing/2014/main" id="{A101B473-C474-4866-9C95-8FA4B7C73EC0}"/>
              </a:ext>
            </a:extLst>
          </p:cNvPr>
          <p:cNvSpPr/>
          <p:nvPr/>
        </p:nvSpPr>
        <p:spPr>
          <a:xfrm>
            <a:off x="-400873" y="1248880"/>
            <a:ext cx="1759501" cy="554099"/>
          </a:xfrm>
          <a:prstGeom prst="wave">
            <a:avLst>
              <a:gd name="adj1" fmla="val 0"/>
              <a:gd name="adj2" fmla="val 744"/>
            </a:avLst>
          </a:prstGeom>
          <a:solidFill>
            <a:srgbClr val="0025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Cuadro de texto 14">
            <a:extLst>
              <a:ext uri="{FF2B5EF4-FFF2-40B4-BE49-F238E27FC236}">
                <a16:creationId xmlns:a16="http://schemas.microsoft.com/office/drawing/2014/main" id="{22FA99FA-3C59-491E-BD01-64B860F8F2BA}"/>
              </a:ext>
            </a:extLst>
          </p:cNvPr>
          <p:cNvSpPr txBox="1"/>
          <p:nvPr/>
        </p:nvSpPr>
        <p:spPr>
          <a:xfrm>
            <a:off x="55387" y="1385386"/>
            <a:ext cx="1214614" cy="320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FFFFFF"/>
                </a:solidFill>
                <a:effectLst/>
                <a:latin typeface="Century Gothic" panose="020B0502020202020204" pitchFamily="34" charset="0"/>
                <a:ea typeface="Yu Gothic Light" panose="020B0300000000000000" pitchFamily="34" charset="-128"/>
                <a:cs typeface="Times New Roman" panose="02020603050405020304" pitchFamily="18" charset="0"/>
              </a:rPr>
              <a:t>ACTIVIDAD </a:t>
            </a:r>
            <a:r>
              <a:rPr lang="es-MX" sz="1200" b="1" dirty="0">
                <a:solidFill>
                  <a:srgbClr val="FFFFFF"/>
                </a:solidFill>
                <a:latin typeface="Century Gothic" panose="020B0502020202020204" pitchFamily="34" charset="0"/>
                <a:ea typeface="Yu Gothic Light" panose="020B0300000000000000" pitchFamily="34" charset="-128"/>
                <a:cs typeface="Times New Roman" panose="02020603050405020304" pitchFamily="18" charset="0"/>
              </a:rPr>
              <a:t>9</a:t>
            </a:r>
            <a:endParaRPr lang="es-GT"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upo 22">
            <a:extLst>
              <a:ext uri="{FF2B5EF4-FFF2-40B4-BE49-F238E27FC236}">
                <a16:creationId xmlns:a16="http://schemas.microsoft.com/office/drawing/2014/main" id="{77F841BE-2A2F-4C29-96CF-23726A6C0ED1}"/>
              </a:ext>
            </a:extLst>
          </p:cNvPr>
          <p:cNvGrpSpPr/>
          <p:nvPr/>
        </p:nvGrpSpPr>
        <p:grpSpPr>
          <a:xfrm>
            <a:off x="1358628" y="6853672"/>
            <a:ext cx="499150" cy="448985"/>
            <a:chOff x="1443567" y="6932255"/>
            <a:chExt cx="499150" cy="448985"/>
          </a:xfrm>
        </p:grpSpPr>
        <p:sp>
          <p:nvSpPr>
            <p:cNvPr id="11" name="Rectángulo: esquinas redondeadas 10">
              <a:extLst>
                <a:ext uri="{FF2B5EF4-FFF2-40B4-BE49-F238E27FC236}">
                  <a16:creationId xmlns:a16="http://schemas.microsoft.com/office/drawing/2014/main" id="{8FBC7483-995D-4633-8001-130879C455C0}"/>
                </a:ext>
              </a:extLst>
            </p:cNvPr>
            <p:cNvSpPr/>
            <p:nvPr/>
          </p:nvSpPr>
          <p:spPr>
            <a:xfrm>
              <a:off x="1443567" y="6932255"/>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0" name="Gráfico 19" descr="Diana">
              <a:extLst>
                <a:ext uri="{FF2B5EF4-FFF2-40B4-BE49-F238E27FC236}">
                  <a16:creationId xmlns:a16="http://schemas.microsoft.com/office/drawing/2014/main" id="{821CE5B9-D3D6-45AA-90E5-4637AFA224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92800" y="6956405"/>
              <a:ext cx="400684" cy="400684"/>
            </a:xfrm>
            <a:prstGeom prst="rect">
              <a:avLst/>
            </a:prstGeom>
          </p:spPr>
        </p:pic>
      </p:grpSp>
      <p:grpSp>
        <p:nvGrpSpPr>
          <p:cNvPr id="21" name="Grupo 20">
            <a:extLst>
              <a:ext uri="{FF2B5EF4-FFF2-40B4-BE49-F238E27FC236}">
                <a16:creationId xmlns:a16="http://schemas.microsoft.com/office/drawing/2014/main" id="{D3271FDF-6094-4F2B-BD4B-B0BA64D9D5C9}"/>
              </a:ext>
            </a:extLst>
          </p:cNvPr>
          <p:cNvGrpSpPr/>
          <p:nvPr/>
        </p:nvGrpSpPr>
        <p:grpSpPr>
          <a:xfrm>
            <a:off x="1365379" y="8007235"/>
            <a:ext cx="499150" cy="448985"/>
            <a:chOff x="1418015" y="7933956"/>
            <a:chExt cx="499150" cy="448985"/>
          </a:xfrm>
        </p:grpSpPr>
        <p:sp>
          <p:nvSpPr>
            <p:cNvPr id="29" name="Rectángulo: esquinas redondeadas 28">
              <a:extLst>
                <a:ext uri="{FF2B5EF4-FFF2-40B4-BE49-F238E27FC236}">
                  <a16:creationId xmlns:a16="http://schemas.microsoft.com/office/drawing/2014/main" id="{4711FA34-9496-46BE-A4E0-F006C2CBF787}"/>
                </a:ext>
              </a:extLst>
            </p:cNvPr>
            <p:cNvSpPr/>
            <p:nvPr/>
          </p:nvSpPr>
          <p:spPr>
            <a:xfrm>
              <a:off x="1418015" y="7933956"/>
              <a:ext cx="499150" cy="448985"/>
            </a:xfrm>
            <a:prstGeom prst="roundRect">
              <a:avLst/>
            </a:prstGeom>
            <a:solidFill>
              <a:srgbClr val="002568"/>
            </a:solidFill>
            <a:ln>
              <a:solidFill>
                <a:srgbClr val="002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31" name="Gráfico 30" descr="Pegamento">
              <a:extLst>
                <a:ext uri="{FF2B5EF4-FFF2-40B4-BE49-F238E27FC236}">
                  <a16:creationId xmlns:a16="http://schemas.microsoft.com/office/drawing/2014/main" id="{BAF59025-A687-42BD-B2CD-9B61D9F66C0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2918" y="7983776"/>
              <a:ext cx="349345" cy="349345"/>
            </a:xfrm>
            <a:prstGeom prst="rect">
              <a:avLst/>
            </a:prstGeom>
          </p:spPr>
        </p:pic>
      </p:grpSp>
      <p:pic>
        <p:nvPicPr>
          <p:cNvPr id="63" name="1 Imagen">
            <a:extLst>
              <a:ext uri="{FF2B5EF4-FFF2-40B4-BE49-F238E27FC236}">
                <a16:creationId xmlns:a16="http://schemas.microsoft.com/office/drawing/2014/main" id="{95FE9182-B326-4FF8-B68F-495A7B848E8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17165" y="160726"/>
            <a:ext cx="3045692" cy="825668"/>
          </a:xfrm>
          <a:prstGeom prst="rect">
            <a:avLst/>
          </a:prstGeom>
        </p:spPr>
      </p:pic>
      <p:sp>
        <p:nvSpPr>
          <p:cNvPr id="66" name="Cuadro de texto 19">
            <a:extLst>
              <a:ext uri="{FF2B5EF4-FFF2-40B4-BE49-F238E27FC236}">
                <a16:creationId xmlns:a16="http://schemas.microsoft.com/office/drawing/2014/main" id="{1B56848E-B5E2-44AD-A6FE-66BDE45F72BA}"/>
              </a:ext>
            </a:extLst>
          </p:cNvPr>
          <p:cNvSpPr txBox="1"/>
          <p:nvPr/>
        </p:nvSpPr>
        <p:spPr>
          <a:xfrm>
            <a:off x="2432031" y="3177167"/>
            <a:ext cx="2747107" cy="528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2400" b="1" dirty="0">
                <a:solidFill>
                  <a:srgbClr val="0D94FF"/>
                </a:solidFill>
                <a:latin typeface="Century Gothic" panose="020B0502020202020204" pitchFamily="34" charset="0"/>
                <a:ea typeface="Yu Gothic Light" panose="020B0300000000000000" pitchFamily="34" charset="-128"/>
                <a:cs typeface="Times New Roman" panose="02020603050405020304" pitchFamily="18" charset="0"/>
              </a:rPr>
              <a:t>INSTRUCCIONES:</a:t>
            </a:r>
            <a:endParaRPr lang="es-GT" sz="2000" dirty="0">
              <a:solidFill>
                <a:srgbClr val="0D94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2" descr="Importancia del trabajo en equipo en las empresas | OBS Business ...">
            <a:extLst>
              <a:ext uri="{FF2B5EF4-FFF2-40B4-BE49-F238E27FC236}">
                <a16:creationId xmlns:a16="http://schemas.microsoft.com/office/drawing/2014/main" id="{1B219874-80B2-46CB-A22D-83439ACC014D}"/>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9468" r="18970"/>
          <a:stretch/>
        </p:blipFill>
        <p:spPr bwMode="auto">
          <a:xfrm>
            <a:off x="412235" y="4000439"/>
            <a:ext cx="1846258" cy="1995713"/>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 de texto 26">
            <a:extLst>
              <a:ext uri="{FF2B5EF4-FFF2-40B4-BE49-F238E27FC236}">
                <a16:creationId xmlns:a16="http://schemas.microsoft.com/office/drawing/2014/main" id="{41DB9106-D5DB-40FE-B451-160EFE2C5799}"/>
              </a:ext>
            </a:extLst>
          </p:cNvPr>
          <p:cNvSpPr txBox="1"/>
          <p:nvPr/>
        </p:nvSpPr>
        <p:spPr>
          <a:xfrm>
            <a:off x="213137" y="9155423"/>
            <a:ext cx="2700655" cy="3578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Actividad Grupal</a:t>
            </a:r>
            <a:endParaRPr lang="es-GT" sz="1100" dirty="0">
              <a:solidFill>
                <a:srgbClr val="00256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 de texto 26">
            <a:extLst>
              <a:ext uri="{FF2B5EF4-FFF2-40B4-BE49-F238E27FC236}">
                <a16:creationId xmlns:a16="http://schemas.microsoft.com/office/drawing/2014/main" id="{75207CA9-7EAE-4D13-BDC2-17FCC9EC4A7E}"/>
              </a:ext>
            </a:extLst>
          </p:cNvPr>
          <p:cNvSpPr txBox="1"/>
          <p:nvPr/>
        </p:nvSpPr>
        <p:spPr>
          <a:xfrm>
            <a:off x="2089582" y="9041016"/>
            <a:ext cx="1066214" cy="3651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800"/>
              </a:spcAft>
            </a:pPr>
            <a:r>
              <a:rPr lang="es-MX" sz="1200" b="1" dirty="0">
                <a:solidFill>
                  <a:srgbClr val="002568"/>
                </a:solidFill>
                <a:effectLst>
                  <a:outerShdw blurRad="50800" dist="38100" dir="8100000" algn="tr">
                    <a:schemeClr val="bg1">
                      <a:alpha val="40000"/>
                    </a:schemeClr>
                  </a:outerShdw>
                </a:effectLst>
                <a:latin typeface="Century Gothic" panose="020B0502020202020204" pitchFamily="34" charset="0"/>
                <a:ea typeface="Yu Gothic Light" panose="020B0300000000000000" pitchFamily="34" charset="-128"/>
                <a:cs typeface="Times New Roman" panose="02020603050405020304" pitchFamily="18" charset="0"/>
              </a:rPr>
              <a:t>Prevención LD/FT</a:t>
            </a:r>
          </a:p>
        </p:txBody>
      </p:sp>
      <p:cxnSp>
        <p:nvCxnSpPr>
          <p:cNvPr id="35" name="Conector recto 34">
            <a:extLst>
              <a:ext uri="{FF2B5EF4-FFF2-40B4-BE49-F238E27FC236}">
                <a16:creationId xmlns:a16="http://schemas.microsoft.com/office/drawing/2014/main" id="{1755C470-247A-4798-BBDC-2CB41096ED24}"/>
              </a:ext>
            </a:extLst>
          </p:cNvPr>
          <p:cNvCxnSpPr/>
          <p:nvPr/>
        </p:nvCxnSpPr>
        <p:spPr>
          <a:xfrm>
            <a:off x="1797890" y="9045130"/>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cxnSp>
        <p:nvCxnSpPr>
          <p:cNvPr id="36" name="Conector recto 35">
            <a:extLst>
              <a:ext uri="{FF2B5EF4-FFF2-40B4-BE49-F238E27FC236}">
                <a16:creationId xmlns:a16="http://schemas.microsoft.com/office/drawing/2014/main" id="{CBA4EB42-9BE4-4A0E-A4A3-E79CED31B3EC}"/>
              </a:ext>
            </a:extLst>
          </p:cNvPr>
          <p:cNvCxnSpPr/>
          <p:nvPr/>
        </p:nvCxnSpPr>
        <p:spPr>
          <a:xfrm>
            <a:off x="3381892" y="9045130"/>
            <a:ext cx="0" cy="521811"/>
          </a:xfrm>
          <a:prstGeom prst="line">
            <a:avLst/>
          </a:prstGeom>
          <a:ln>
            <a:solidFill>
              <a:srgbClr val="002568"/>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2959645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690</TotalTime>
  <Words>1237</Words>
  <Application>Microsoft Office PowerPoint</Application>
  <PresentationFormat>Personalizado</PresentationFormat>
  <Paragraphs>169</Paragraphs>
  <Slides>15</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Yu Gothic</vt:lpstr>
      <vt:lpstr>Yu Gothic Light</vt:lpstr>
      <vt:lpstr>Arial</vt:lpstr>
      <vt:lpstr>Calibri</vt:lpstr>
      <vt:lpstr>Calibri Light</vt:lpstr>
      <vt:lpstr>Century Gothic</vt:lpstr>
      <vt:lpstr>Leelawadee UI Semilight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Mishelle De León León</dc:creator>
  <cp:lastModifiedBy>Edwin Geovany Colin Perez</cp:lastModifiedBy>
  <cp:revision>42</cp:revision>
  <dcterms:created xsi:type="dcterms:W3CDTF">2025-07-22T22:11:40Z</dcterms:created>
  <dcterms:modified xsi:type="dcterms:W3CDTF">2025-08-21T19:14:40Z</dcterms:modified>
</cp:coreProperties>
</file>